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png"/>
  <Override PartName="/ppt/media/image7.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60" r:id="rId2"/>
    <p:sldId id="262" r:id="rId3"/>
    <p:sldId id="263" r:id="rId4"/>
    <p:sldId id="267" r:id="rId5"/>
    <p:sldId id="279" r:id="rId6"/>
    <p:sldId id="271" r:id="rId7"/>
    <p:sldId id="269" r:id="rId8"/>
    <p:sldId id="270"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72" r:id="rId25"/>
    <p:sldId id="273" r:id="rId26"/>
    <p:sldId id="274" r:id="rId27"/>
    <p:sldId id="275" r:id="rId28"/>
    <p:sldId id="276" r:id="rId29"/>
    <p:sldId id="277" r:id="rId30"/>
    <p:sldId id="278"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4" r:id="rId49"/>
    <p:sldId id="315" r:id="rId50"/>
    <p:sldId id="31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C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05" autoAdjust="0"/>
    <p:restoredTop sz="94660"/>
  </p:normalViewPr>
  <p:slideViewPr>
    <p:cSldViewPr snapToGrid="0">
      <p:cViewPr varScale="1">
        <p:scale>
          <a:sx n="82" d="100"/>
          <a:sy n="82" d="100"/>
        </p:scale>
        <p:origin x="3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F2AD9-3385-4925-9A61-D09474E160EF}" type="datetimeFigureOut">
              <a:rPr lang="en-IN" smtClean="0"/>
              <a:t>05-08-2017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ECD84-1577-47DE-BE5B-CD609CA9869A}" type="slidenum">
              <a:rPr lang="en-IN" smtClean="0"/>
              <a:t>‹#›</a:t>
            </a:fld>
            <a:endParaRPr lang="en-IN"/>
          </a:p>
        </p:txBody>
      </p:sp>
    </p:spTree>
    <p:extLst>
      <p:ext uri="{BB962C8B-B14F-4D97-AF65-F5344CB8AC3E}">
        <p14:creationId xmlns:p14="http://schemas.microsoft.com/office/powerpoint/2010/main" val="150962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term ‘Internet of Things’ refers to a wireless connection between objects which</a:t>
            </a:r>
            <a:r>
              <a:rPr lang="en-IN" baseline="0" dirty="0"/>
              <a:t> enables the internet to reach out into the real world of physical objects.</a:t>
            </a:r>
            <a:endParaRPr lang="en-IN" dirty="0"/>
          </a:p>
        </p:txBody>
      </p:sp>
      <p:sp>
        <p:nvSpPr>
          <p:cNvPr id="4" name="Slide Number Placeholder 3"/>
          <p:cNvSpPr>
            <a:spLocks noGrp="1"/>
          </p:cNvSpPr>
          <p:nvPr>
            <p:ph type="sldNum" sz="quarter" idx="10"/>
          </p:nvPr>
        </p:nvSpPr>
        <p:spPr/>
        <p:txBody>
          <a:bodyPr/>
          <a:lstStyle/>
          <a:p>
            <a:fld id="{048ECD84-1577-47DE-BE5B-CD609CA9869A}" type="slidenum">
              <a:rPr lang="en-IN" smtClean="0"/>
              <a:t>2</a:t>
            </a:fld>
            <a:endParaRPr lang="en-IN"/>
          </a:p>
        </p:txBody>
      </p:sp>
    </p:spTree>
    <p:extLst>
      <p:ext uri="{BB962C8B-B14F-4D97-AF65-F5344CB8AC3E}">
        <p14:creationId xmlns:p14="http://schemas.microsoft.com/office/powerpoint/2010/main" val="418652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8ECD84-1577-47DE-BE5B-CD609CA9869A}" type="slidenum">
              <a:rPr lang="en-IN" smtClean="0"/>
              <a:t>19</a:t>
            </a:fld>
            <a:endParaRPr lang="en-IN"/>
          </a:p>
        </p:txBody>
      </p:sp>
    </p:spTree>
    <p:extLst>
      <p:ext uri="{BB962C8B-B14F-4D97-AF65-F5344CB8AC3E}">
        <p14:creationId xmlns:p14="http://schemas.microsoft.com/office/powerpoint/2010/main" val="213100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0720" lvl="1" indent="0">
              <a:lnSpc>
                <a:spcPct val="100000"/>
              </a:lnSpc>
              <a:buClr>
                <a:srgbClr val="000000"/>
              </a:buClr>
              <a:buSzPct val="45000"/>
              <a:buFont typeface="Wingdings" charset="2"/>
              <a:buNone/>
            </a:pPr>
            <a:r>
              <a:rPr lang="en-IN" sz="1600" b="0" strike="noStrike" spc="-1" dirty="0">
                <a:solidFill>
                  <a:srgbClr val="000000"/>
                </a:solidFill>
                <a:uFill>
                  <a:solidFill>
                    <a:srgbClr val="FFFFFF"/>
                  </a:solidFill>
                </a:uFill>
                <a:latin typeface="+mn-lt"/>
                <a:ea typeface="DejaVu Sans"/>
              </a:rPr>
              <a:t>Arduino Uno is a microcontroller board. </a:t>
            </a:r>
            <a:endParaRPr lang="en-IN" sz="1800" b="0" strike="noStrike" spc="-1" dirty="0">
              <a:solidFill>
                <a:srgbClr val="000000"/>
              </a:solidFill>
              <a:uFill>
                <a:solidFill>
                  <a:srgbClr val="FFFFFF"/>
                </a:solidFill>
              </a:uFill>
              <a:latin typeface="Arial"/>
            </a:endParaRPr>
          </a:p>
          <a:p>
            <a:endParaRPr lang="en-IN" dirty="0"/>
          </a:p>
        </p:txBody>
      </p:sp>
      <p:sp>
        <p:nvSpPr>
          <p:cNvPr id="4" name="Slide Number Placeholder 3"/>
          <p:cNvSpPr>
            <a:spLocks noGrp="1"/>
          </p:cNvSpPr>
          <p:nvPr>
            <p:ph type="sldNum" sz="quarter" idx="10"/>
          </p:nvPr>
        </p:nvSpPr>
        <p:spPr/>
        <p:txBody>
          <a:bodyPr/>
          <a:lstStyle/>
          <a:p>
            <a:fld id="{048ECD84-1577-47DE-BE5B-CD609CA9869A}" type="slidenum">
              <a:rPr lang="en-IN" smtClean="0"/>
              <a:t>32</a:t>
            </a:fld>
            <a:endParaRPr lang="en-IN"/>
          </a:p>
        </p:txBody>
      </p:sp>
    </p:spTree>
    <p:extLst>
      <p:ext uri="{BB962C8B-B14F-4D97-AF65-F5344CB8AC3E}">
        <p14:creationId xmlns:p14="http://schemas.microsoft.com/office/powerpoint/2010/main" val="967544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0720" lvl="1" indent="0">
              <a:lnSpc>
                <a:spcPct val="100000"/>
              </a:lnSpc>
              <a:buClr>
                <a:srgbClr val="000000"/>
              </a:buClr>
              <a:buSzPct val="45000"/>
              <a:buFont typeface="Wingdings" charset="2"/>
              <a:buNone/>
            </a:pPr>
            <a:r>
              <a:rPr lang="en-IN" sz="1600" b="0" strike="noStrike" spc="-1" dirty="0">
                <a:solidFill>
                  <a:srgbClr val="000000"/>
                </a:solidFill>
                <a:uFill>
                  <a:solidFill>
                    <a:srgbClr val="FFFFFF"/>
                  </a:solidFill>
                </a:uFill>
                <a:latin typeface="+mn-lt"/>
                <a:ea typeface="DejaVu Sans"/>
              </a:rPr>
              <a:t>It has 14 digital input/output pins (of which 6 can be used as PWM outputs), 6 </a:t>
            </a:r>
            <a:r>
              <a:rPr lang="en-IN" sz="1600" b="0" strike="noStrike" spc="-1" dirty="0" err="1">
                <a:solidFill>
                  <a:srgbClr val="000000"/>
                </a:solidFill>
                <a:uFill>
                  <a:solidFill>
                    <a:srgbClr val="FFFFFF"/>
                  </a:solidFill>
                </a:uFill>
                <a:latin typeface="+mn-lt"/>
                <a:ea typeface="DejaVu Sans"/>
              </a:rPr>
              <a:t>analog</a:t>
            </a:r>
            <a:r>
              <a:rPr lang="en-IN" sz="1600" b="0" strike="noStrike" spc="-1" dirty="0">
                <a:solidFill>
                  <a:srgbClr val="000000"/>
                </a:solidFill>
                <a:uFill>
                  <a:solidFill>
                    <a:srgbClr val="FFFFFF"/>
                  </a:solidFill>
                </a:uFill>
                <a:latin typeface="+mn-lt"/>
                <a:ea typeface="DejaVu Sans"/>
              </a:rPr>
              <a:t> inputs, a 16 MHz quartz crystal.</a:t>
            </a:r>
            <a:endParaRPr lang="en-IN" sz="1800" b="0" strike="noStrike" spc="-1" dirty="0">
              <a:solidFill>
                <a:srgbClr val="000000"/>
              </a:solidFill>
              <a:uFill>
                <a:solidFill>
                  <a:srgbClr val="FFFFFF"/>
                </a:solidFill>
              </a:uFill>
              <a:latin typeface="Arial"/>
            </a:endParaRPr>
          </a:p>
          <a:p>
            <a:pPr marL="540720" lvl="1">
              <a:lnSpc>
                <a:spcPct val="100000"/>
              </a:lnSpc>
              <a:buClr>
                <a:srgbClr val="000000"/>
              </a:buClr>
              <a:buSzPct val="45000"/>
            </a:pPr>
            <a:r>
              <a:rPr lang="en-IN" sz="1600" b="0" strike="noStrike" spc="-1" dirty="0">
                <a:solidFill>
                  <a:srgbClr val="000000"/>
                </a:solidFill>
                <a:uFill>
                  <a:solidFill>
                    <a:srgbClr val="FFFFFF"/>
                  </a:solidFill>
                </a:uFill>
                <a:latin typeface="+mn-lt"/>
                <a:ea typeface="DejaVu Sans"/>
              </a:rPr>
              <a:t>USB connection, a power jack, an ICSP header and a reset button</a:t>
            </a:r>
            <a:endParaRPr lang="en-IN" sz="1800" b="0" strike="noStrike" spc="-1" dirty="0">
              <a:solidFill>
                <a:srgbClr val="000000"/>
              </a:solidFill>
              <a:uFill>
                <a:solidFill>
                  <a:srgbClr val="FFFFFF"/>
                </a:solidFill>
              </a:uFill>
              <a:latin typeface="Arial"/>
            </a:endParaRPr>
          </a:p>
          <a:p>
            <a:endParaRPr lang="en-IN" dirty="0"/>
          </a:p>
        </p:txBody>
      </p:sp>
      <p:sp>
        <p:nvSpPr>
          <p:cNvPr id="4" name="Slide Number Placeholder 3"/>
          <p:cNvSpPr>
            <a:spLocks noGrp="1"/>
          </p:cNvSpPr>
          <p:nvPr>
            <p:ph type="sldNum" sz="quarter" idx="10"/>
          </p:nvPr>
        </p:nvSpPr>
        <p:spPr/>
        <p:txBody>
          <a:bodyPr/>
          <a:lstStyle/>
          <a:p>
            <a:fld id="{048ECD84-1577-47DE-BE5B-CD609CA9869A}" type="slidenum">
              <a:rPr lang="en-IN" smtClean="0"/>
              <a:t>33</a:t>
            </a:fld>
            <a:endParaRPr lang="en-IN"/>
          </a:p>
        </p:txBody>
      </p:sp>
    </p:spTree>
    <p:extLst>
      <p:ext uri="{BB962C8B-B14F-4D97-AF65-F5344CB8AC3E}">
        <p14:creationId xmlns:p14="http://schemas.microsoft.com/office/powerpoint/2010/main" val="90428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sz="1600" b="0" strike="noStrike" spc="-1" dirty="0">
                <a:solidFill>
                  <a:srgbClr val="000000"/>
                </a:solidFill>
                <a:uFill>
                  <a:solidFill>
                    <a:srgbClr val="FFFFFF"/>
                  </a:solidFill>
                </a:uFill>
                <a:latin typeface="+mn-lt"/>
                <a:ea typeface="DejaVu Sans"/>
              </a:rPr>
              <a:t>The Ultrasonic Sensor sends out a high-frequency sound pulse and then times how long it takes for the echo of the sound to reflect back.</a:t>
            </a:r>
            <a:endParaRPr lang="en-IN" sz="1800" b="0" strike="noStrike" spc="-1" dirty="0">
              <a:solidFill>
                <a:srgbClr val="000000"/>
              </a:solidFill>
              <a:uFill>
                <a:solidFill>
                  <a:srgbClr val="FFFFFF"/>
                </a:solidFill>
              </a:uFill>
              <a:latin typeface="Arial"/>
            </a:endParaRPr>
          </a:p>
          <a:p>
            <a:endParaRPr lang="en-IN" dirty="0"/>
          </a:p>
        </p:txBody>
      </p:sp>
      <p:sp>
        <p:nvSpPr>
          <p:cNvPr id="4" name="Slide Number Placeholder 3"/>
          <p:cNvSpPr>
            <a:spLocks noGrp="1"/>
          </p:cNvSpPr>
          <p:nvPr>
            <p:ph type="sldNum" sz="quarter" idx="10"/>
          </p:nvPr>
        </p:nvSpPr>
        <p:spPr/>
        <p:txBody>
          <a:bodyPr/>
          <a:lstStyle/>
          <a:p>
            <a:fld id="{048ECD84-1577-47DE-BE5B-CD609CA9869A}" type="slidenum">
              <a:rPr lang="en-IN" smtClean="0"/>
              <a:t>34</a:t>
            </a:fld>
            <a:endParaRPr lang="en-IN"/>
          </a:p>
        </p:txBody>
      </p:sp>
    </p:spTree>
    <p:extLst>
      <p:ext uri="{BB962C8B-B14F-4D97-AF65-F5344CB8AC3E}">
        <p14:creationId xmlns:p14="http://schemas.microsoft.com/office/powerpoint/2010/main" val="91871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a:t>
            </a:r>
            <a:r>
              <a:rPr lang="en-IN" sz="800" dirty="0"/>
              <a:t>Trig</a:t>
            </a:r>
            <a:r>
              <a:rPr lang="en-IN" sz="1200" b="0" i="0" kern="1200" dirty="0">
                <a:solidFill>
                  <a:schemeClr val="tx1"/>
                </a:solidFill>
                <a:effectLst/>
                <a:latin typeface="+mn-lt"/>
                <a:ea typeface="+mn-ea"/>
                <a:cs typeface="+mn-cs"/>
              </a:rPr>
              <a:t> pin will be used to send the signal and the </a:t>
            </a:r>
            <a:r>
              <a:rPr lang="en-IN" sz="800" dirty="0"/>
              <a:t>Echo</a:t>
            </a:r>
            <a:r>
              <a:rPr lang="en-IN" sz="1200" b="0" i="0" kern="1200" dirty="0">
                <a:solidFill>
                  <a:schemeClr val="tx1"/>
                </a:solidFill>
                <a:effectLst/>
                <a:latin typeface="+mn-lt"/>
                <a:ea typeface="+mn-ea"/>
                <a:cs typeface="+mn-cs"/>
              </a:rPr>
              <a:t> pin will be used to listen for returning signal.</a:t>
            </a:r>
            <a:endParaRPr lang="en-IN" sz="800" dirty="0"/>
          </a:p>
        </p:txBody>
      </p:sp>
      <p:sp>
        <p:nvSpPr>
          <p:cNvPr id="4" name="Slide Number Placeholder 3"/>
          <p:cNvSpPr>
            <a:spLocks noGrp="1"/>
          </p:cNvSpPr>
          <p:nvPr>
            <p:ph type="sldNum" sz="quarter" idx="10"/>
          </p:nvPr>
        </p:nvSpPr>
        <p:spPr/>
        <p:txBody>
          <a:bodyPr/>
          <a:lstStyle/>
          <a:p>
            <a:fld id="{048ECD84-1577-47DE-BE5B-CD609CA9869A}" type="slidenum">
              <a:rPr lang="en-IN" smtClean="0"/>
              <a:t>35</a:t>
            </a:fld>
            <a:endParaRPr lang="en-IN"/>
          </a:p>
        </p:txBody>
      </p:sp>
    </p:spTree>
    <p:extLst>
      <p:ext uri="{BB962C8B-B14F-4D97-AF65-F5344CB8AC3E}">
        <p14:creationId xmlns:p14="http://schemas.microsoft.com/office/powerpoint/2010/main" val="3007665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sz="1600" b="0" strike="noStrike" spc="-1" dirty="0">
                <a:solidFill>
                  <a:srgbClr val="000000"/>
                </a:solidFill>
                <a:uFill>
                  <a:solidFill>
                    <a:srgbClr val="FFFFFF"/>
                  </a:solidFill>
                </a:uFill>
                <a:latin typeface="Arial"/>
              </a:rPr>
              <a:t>ESP8266 </a:t>
            </a:r>
            <a:r>
              <a:rPr lang="en-IN" sz="1600" b="0" strike="noStrike" spc="-1" dirty="0" err="1">
                <a:solidFill>
                  <a:srgbClr val="000000"/>
                </a:solidFill>
                <a:uFill>
                  <a:solidFill>
                    <a:srgbClr val="FFFFFF"/>
                  </a:solidFill>
                </a:uFill>
                <a:latin typeface="Arial"/>
              </a:rPr>
              <a:t>WiFi</a:t>
            </a:r>
            <a:r>
              <a:rPr lang="en-IN" sz="1600" b="0" strike="noStrike" spc="-1" dirty="0">
                <a:solidFill>
                  <a:srgbClr val="000000"/>
                </a:solidFill>
                <a:uFill>
                  <a:solidFill>
                    <a:srgbClr val="FFFFFF"/>
                  </a:solidFill>
                </a:uFill>
                <a:latin typeface="Arial"/>
              </a:rPr>
              <a:t> Module is a self contained SOC with integrated TCP/IP protocol stack</a:t>
            </a:r>
            <a:endParaRPr lang="en-IN" sz="1800" b="0" strike="noStrike" spc="-1" dirty="0">
              <a:solidFill>
                <a:srgbClr val="000000"/>
              </a:solidFill>
              <a:uFill>
                <a:solidFill>
                  <a:srgbClr val="FFFFFF"/>
                </a:solidFill>
              </a:uFill>
              <a:latin typeface="Aria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IN" sz="1600" b="0" strike="noStrike" spc="-1" dirty="0">
                <a:solidFill>
                  <a:srgbClr val="000000"/>
                </a:solidFill>
                <a:uFill>
                  <a:solidFill>
                    <a:srgbClr val="FFFFFF"/>
                  </a:solidFill>
                </a:uFill>
                <a:latin typeface="Arial"/>
              </a:rPr>
              <a:t>It can give any microcontroller access to your </a:t>
            </a:r>
            <a:r>
              <a:rPr lang="en-IN" sz="1600" b="0" strike="noStrike" spc="-1" dirty="0" err="1">
                <a:solidFill>
                  <a:srgbClr val="000000"/>
                </a:solidFill>
                <a:uFill>
                  <a:solidFill>
                    <a:srgbClr val="FFFFFF"/>
                  </a:solidFill>
                </a:uFill>
                <a:latin typeface="Arial"/>
              </a:rPr>
              <a:t>WiFi</a:t>
            </a:r>
            <a:r>
              <a:rPr lang="en-IN" sz="1600" b="0" strike="noStrike" spc="-1" dirty="0">
                <a:solidFill>
                  <a:srgbClr val="000000"/>
                </a:solidFill>
                <a:uFill>
                  <a:solidFill>
                    <a:srgbClr val="FFFFFF"/>
                  </a:solidFill>
                </a:uFill>
                <a:latin typeface="Arial"/>
              </a:rPr>
              <a:t> network</a:t>
            </a:r>
            <a:endParaRPr lang="en-IN" sz="1800" b="0" strike="noStrike" spc="-1" dirty="0">
              <a:solidFill>
                <a:srgbClr val="000000"/>
              </a:solidFill>
              <a:uFill>
                <a:solidFill>
                  <a:srgbClr val="FFFFFF"/>
                </a:solidFill>
              </a:uFill>
              <a:latin typeface="Arial"/>
            </a:endParaRPr>
          </a:p>
          <a:p>
            <a:endParaRPr lang="en-IN" dirty="0"/>
          </a:p>
        </p:txBody>
      </p:sp>
      <p:sp>
        <p:nvSpPr>
          <p:cNvPr id="4" name="Slide Number Placeholder 3"/>
          <p:cNvSpPr>
            <a:spLocks noGrp="1"/>
          </p:cNvSpPr>
          <p:nvPr>
            <p:ph type="sldNum" sz="quarter" idx="10"/>
          </p:nvPr>
        </p:nvSpPr>
        <p:spPr/>
        <p:txBody>
          <a:bodyPr/>
          <a:lstStyle/>
          <a:p>
            <a:fld id="{048ECD84-1577-47DE-BE5B-CD609CA9869A}" type="slidenum">
              <a:rPr lang="en-IN" smtClean="0"/>
              <a:t>36</a:t>
            </a:fld>
            <a:endParaRPr lang="en-IN"/>
          </a:p>
        </p:txBody>
      </p:sp>
    </p:spTree>
    <p:extLst>
      <p:ext uri="{BB962C8B-B14F-4D97-AF65-F5344CB8AC3E}">
        <p14:creationId xmlns:p14="http://schemas.microsoft.com/office/powerpoint/2010/main" val="2673011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sz="1600" b="0" strike="noStrike" spc="-1" dirty="0">
                <a:solidFill>
                  <a:srgbClr val="000000"/>
                </a:solidFill>
                <a:uFill>
                  <a:solidFill>
                    <a:srgbClr val="FFFFFF"/>
                  </a:solidFill>
                </a:uFill>
                <a:latin typeface="Arial"/>
              </a:rPr>
              <a:t>It is a construction base for prototyping of electronics</a:t>
            </a:r>
            <a:endParaRPr lang="en-IN" sz="1800" b="0" strike="noStrike" spc="-1" dirty="0">
              <a:solidFill>
                <a:srgbClr val="000000"/>
              </a:solidFill>
              <a:uFill>
                <a:solidFill>
                  <a:srgbClr val="FFFFFF"/>
                </a:solidFill>
              </a:uFill>
              <a:latin typeface="Arial"/>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IN" sz="1600" b="0" strike="noStrike" spc="-1" dirty="0">
                <a:solidFill>
                  <a:srgbClr val="000000"/>
                </a:solidFill>
                <a:uFill>
                  <a:solidFill>
                    <a:srgbClr val="FFFFFF"/>
                  </a:solidFill>
                </a:uFill>
                <a:latin typeface="Arial"/>
              </a:rPr>
              <a:t>It does not require soldering </a:t>
            </a:r>
            <a:endParaRPr lang="en-IN" sz="1800" b="0" strike="noStrike" spc="-1" dirty="0">
              <a:solidFill>
                <a:srgbClr val="000000"/>
              </a:solidFill>
              <a:uFill>
                <a:solidFill>
                  <a:srgbClr val="FFFFFF"/>
                </a:solidFill>
              </a:uFill>
              <a:latin typeface="Arial"/>
            </a:endParaRPr>
          </a:p>
          <a:p>
            <a:r>
              <a:rPr lang="en-IN" sz="1200" b="0" strike="noStrike" spc="-1" dirty="0">
                <a:solidFill>
                  <a:srgbClr val="000000"/>
                </a:solidFill>
                <a:uFill>
                  <a:solidFill>
                    <a:srgbClr val="FFFFFF"/>
                  </a:solidFill>
                </a:uFill>
                <a:latin typeface="Arial"/>
              </a:rPr>
              <a:t>It is reusable</a:t>
            </a:r>
            <a:endParaRPr lang="en-IN" dirty="0"/>
          </a:p>
        </p:txBody>
      </p:sp>
      <p:sp>
        <p:nvSpPr>
          <p:cNvPr id="4" name="Slide Number Placeholder 3"/>
          <p:cNvSpPr>
            <a:spLocks noGrp="1"/>
          </p:cNvSpPr>
          <p:nvPr>
            <p:ph type="sldNum" sz="quarter" idx="10"/>
          </p:nvPr>
        </p:nvSpPr>
        <p:spPr/>
        <p:txBody>
          <a:bodyPr/>
          <a:lstStyle/>
          <a:p>
            <a:fld id="{048ECD84-1577-47DE-BE5B-CD609CA9869A}" type="slidenum">
              <a:rPr lang="en-IN" smtClean="0"/>
              <a:t>38</a:t>
            </a:fld>
            <a:endParaRPr lang="en-IN"/>
          </a:p>
        </p:txBody>
      </p:sp>
    </p:spTree>
    <p:extLst>
      <p:ext uri="{BB962C8B-B14F-4D97-AF65-F5344CB8AC3E}">
        <p14:creationId xmlns:p14="http://schemas.microsoft.com/office/powerpoint/2010/main" val="1182154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strike="noStrike" spc="-1" dirty="0">
                <a:solidFill>
                  <a:srgbClr val="000000"/>
                </a:solidFill>
                <a:uFill>
                  <a:solidFill>
                    <a:srgbClr val="FFFFFF"/>
                  </a:solidFill>
                </a:uFill>
                <a:latin typeface="Arial"/>
              </a:rPr>
              <a:t>Jump wire is an electrical wire or group of them in a cable with a connector or pin at each end</a:t>
            </a:r>
          </a:p>
          <a:p>
            <a:endParaRPr lang="en-IN" sz="1200" b="0" strike="noStrike" spc="-1" dirty="0">
              <a:solidFill>
                <a:srgbClr val="000000"/>
              </a:solidFill>
              <a:uFill>
                <a:solidFill>
                  <a:srgbClr val="FFFFFF"/>
                </a:solidFill>
              </a:uFill>
              <a:latin typeface="Arial"/>
            </a:endParaRPr>
          </a:p>
          <a:p>
            <a:r>
              <a:rPr lang="en-IN" sz="1200" b="0" strike="noStrike" spc="-1" dirty="0">
                <a:solidFill>
                  <a:srgbClr val="000000"/>
                </a:solidFill>
                <a:uFill>
                  <a:solidFill>
                    <a:srgbClr val="FFFFFF"/>
                  </a:solidFill>
                </a:uFill>
                <a:latin typeface="Arial"/>
              </a:rPr>
              <a:t>It is used to interconnect the components of a breadboard </a:t>
            </a:r>
            <a:endParaRPr lang="en-IN" dirty="0"/>
          </a:p>
        </p:txBody>
      </p:sp>
      <p:sp>
        <p:nvSpPr>
          <p:cNvPr id="4" name="Slide Number Placeholder 3"/>
          <p:cNvSpPr>
            <a:spLocks noGrp="1"/>
          </p:cNvSpPr>
          <p:nvPr>
            <p:ph type="sldNum" sz="quarter" idx="10"/>
          </p:nvPr>
        </p:nvSpPr>
        <p:spPr/>
        <p:txBody>
          <a:bodyPr/>
          <a:lstStyle/>
          <a:p>
            <a:fld id="{048ECD84-1577-47DE-BE5B-CD609CA9869A}" type="slidenum">
              <a:rPr lang="en-IN" smtClean="0"/>
              <a:t>39</a:t>
            </a:fld>
            <a:endParaRPr lang="en-IN"/>
          </a:p>
        </p:txBody>
      </p:sp>
    </p:spTree>
    <p:extLst>
      <p:ext uri="{BB962C8B-B14F-4D97-AF65-F5344CB8AC3E}">
        <p14:creationId xmlns:p14="http://schemas.microsoft.com/office/powerpoint/2010/main" val="4829254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05-Aug-17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05-Aug-17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05-Aug-17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05-Aug-17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05-Aug-17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05-Aug-17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05-Aug-17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05-Aug-17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05-Aug-17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05-Aug-17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05-Aug-17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05-Aug-17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05-Aug-17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05-Aug-17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05-Aug-17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05-Aug-17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05-Aug-17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05-Aug-17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6" cy="6858000"/>
          </a:xfrm>
          <a:prstGeom prst="rect">
            <a:avLst/>
          </a:prstGeom>
        </p:spPr>
      </p:pic>
    </p:spTree>
    <p:extLst>
      <p:ext uri="{BB962C8B-B14F-4D97-AF65-F5344CB8AC3E}">
        <p14:creationId xmlns:p14="http://schemas.microsoft.com/office/powerpoint/2010/main" val="259557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89764"/>
            <a:ext cx="9905999" cy="4701437"/>
          </a:xfrm>
        </p:spPr>
        <p:txBody>
          <a:bodyPr>
            <a:normAutofit lnSpcReduction="10000"/>
          </a:bodyPr>
          <a:lstStyle/>
          <a:p>
            <a:r>
              <a:rPr lang="en-US" dirty="0">
                <a:solidFill>
                  <a:schemeClr val="bg1"/>
                </a:solidFill>
                <a:latin typeface="Perpetua" pitchFamily="18" charset="0"/>
                <a:cs typeface="Aparajita" pitchFamily="34" charset="0"/>
              </a:rPr>
              <a:t>Know the fill-level of the containers at all times</a:t>
            </a:r>
          </a:p>
          <a:p>
            <a:r>
              <a:rPr lang="en-US" dirty="0">
                <a:solidFill>
                  <a:schemeClr val="bg1"/>
                </a:solidFill>
                <a:latin typeface="Perpetua" pitchFamily="18" charset="0"/>
                <a:cs typeface="Aparajita" pitchFamily="34" charset="0"/>
              </a:rPr>
              <a:t>Cut the service costs by up to 50%</a:t>
            </a:r>
          </a:p>
          <a:p>
            <a:r>
              <a:rPr lang="en-US" dirty="0">
                <a:solidFill>
                  <a:schemeClr val="bg1"/>
                </a:solidFill>
                <a:latin typeface="Perpetua" pitchFamily="18" charset="0"/>
                <a:cs typeface="Aparajita" pitchFamily="34" charset="0"/>
              </a:rPr>
              <a:t>Provide a world class service</a:t>
            </a:r>
          </a:p>
          <a:p>
            <a:r>
              <a:rPr lang="en-US" dirty="0">
                <a:solidFill>
                  <a:schemeClr val="bg1"/>
                </a:solidFill>
                <a:latin typeface="Perpetua" pitchFamily="18" charset="0"/>
                <a:cs typeface="Aparajita" pitchFamily="34" charset="0"/>
              </a:rPr>
              <a:t>Reduce the organization’s carbon footprint</a:t>
            </a:r>
          </a:p>
          <a:p>
            <a:r>
              <a:rPr lang="en-US" dirty="0">
                <a:solidFill>
                  <a:schemeClr val="bg1"/>
                </a:solidFill>
                <a:latin typeface="Perpetua" pitchFamily="18" charset="0"/>
                <a:cs typeface="Aparajita" pitchFamily="34" charset="0"/>
              </a:rPr>
              <a:t>Ultrasonic &amp; Infrared fill-level, geo-location/GPS</a:t>
            </a:r>
          </a:p>
          <a:p>
            <a:r>
              <a:rPr lang="en-US" dirty="0">
                <a:solidFill>
                  <a:schemeClr val="bg1"/>
                </a:solidFill>
                <a:latin typeface="Perpetua" pitchFamily="18" charset="0"/>
                <a:cs typeface="Aparajita" pitchFamily="34" charset="0"/>
              </a:rPr>
              <a:t>Eliminate over-filling by collecting before it could arise</a:t>
            </a:r>
          </a:p>
          <a:p>
            <a:r>
              <a:rPr lang="en-US" dirty="0">
                <a:solidFill>
                  <a:schemeClr val="bg1"/>
                </a:solidFill>
                <a:latin typeface="Perpetua" pitchFamily="18" charset="0"/>
                <a:cs typeface="Aparajita" pitchFamily="34" charset="0"/>
              </a:rPr>
              <a:t>Send optimized routes directly to the drivers</a:t>
            </a:r>
          </a:p>
          <a:p>
            <a:r>
              <a:rPr lang="en-US" dirty="0">
                <a:solidFill>
                  <a:schemeClr val="bg1"/>
                </a:solidFill>
                <a:latin typeface="Perpetua" pitchFamily="18" charset="0"/>
                <a:cs typeface="Aparajita" pitchFamily="34" charset="0"/>
              </a:rPr>
              <a:t>Arduino Chipset and all other sensors weigh less than 300gm &amp; easily mounted to any container</a:t>
            </a:r>
          </a:p>
          <a:p>
            <a:endParaRPr lang="en-US" dirty="0">
              <a:solidFill>
                <a:schemeClr val="bg1"/>
              </a:solidFill>
              <a:latin typeface="Perpetua" pitchFamily="18" charset="0"/>
              <a:cs typeface="Aparajita" pitchFamily="34" charset="0"/>
            </a:endParaRPr>
          </a:p>
          <a:p>
            <a:endParaRPr lang="en-US" dirty="0">
              <a:solidFill>
                <a:schemeClr val="bg1"/>
              </a:solidFill>
              <a:latin typeface="Perpetua" pitchFamily="18" charset="0"/>
            </a:endParaRPr>
          </a:p>
        </p:txBody>
      </p:sp>
    </p:spTree>
    <p:extLst>
      <p:ext uri="{BB962C8B-B14F-4D97-AF65-F5344CB8AC3E}">
        <p14:creationId xmlns:p14="http://schemas.microsoft.com/office/powerpoint/2010/main" val="100425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6464" y="1811076"/>
            <a:ext cx="9905999" cy="3541714"/>
          </a:xfrm>
        </p:spPr>
        <p:txBody>
          <a:bodyPr/>
          <a:lstStyle/>
          <a:p>
            <a:r>
              <a:rPr lang="en-US" dirty="0">
                <a:solidFill>
                  <a:schemeClr val="bg1"/>
                </a:solidFill>
                <a:latin typeface="Perpetua" pitchFamily="18" charset="0"/>
                <a:cs typeface="Aparajita" pitchFamily="34" charset="0"/>
              </a:rPr>
              <a:t>Ultrasonic Sensors measures up to 7.5m in depth</a:t>
            </a:r>
          </a:p>
          <a:p>
            <a:r>
              <a:rPr lang="en-US" dirty="0">
                <a:solidFill>
                  <a:schemeClr val="bg1"/>
                </a:solidFill>
                <a:latin typeface="Perpetua" pitchFamily="18" charset="0"/>
                <a:cs typeface="Aparajita" pitchFamily="34" charset="0"/>
              </a:rPr>
              <a:t>Full management of the container assets and generating smart routes for the drivers (using Google maps) !</a:t>
            </a:r>
          </a:p>
          <a:p>
            <a:r>
              <a:rPr lang="en-US" dirty="0">
                <a:solidFill>
                  <a:schemeClr val="bg1"/>
                </a:solidFill>
                <a:latin typeface="Perpetua" pitchFamily="18" charset="0"/>
                <a:cs typeface="Aparajita" pitchFamily="34" charset="0"/>
              </a:rPr>
              <a:t>Whenever the waste bin gets filled this is acknowledged by placing the circuit at the waste bin</a:t>
            </a:r>
          </a:p>
          <a:p>
            <a:r>
              <a:rPr lang="en-US" dirty="0">
                <a:solidFill>
                  <a:schemeClr val="bg1"/>
                </a:solidFill>
                <a:latin typeface="Perpetua" pitchFamily="18" charset="0"/>
                <a:cs typeface="Aparajita" pitchFamily="34" charset="0"/>
              </a:rPr>
              <a:t>The signal is transmitted to the receiver at the desired place in the area </a:t>
            </a:r>
          </a:p>
          <a:p>
            <a:endParaRPr lang="en-US" dirty="0">
              <a:solidFill>
                <a:schemeClr val="bg1"/>
              </a:solidFill>
              <a:latin typeface="Perpetua" pitchFamily="18" charset="0"/>
            </a:endParaRPr>
          </a:p>
        </p:txBody>
      </p:sp>
    </p:spTree>
    <p:extLst>
      <p:ext uri="{BB962C8B-B14F-4D97-AF65-F5344CB8AC3E}">
        <p14:creationId xmlns:p14="http://schemas.microsoft.com/office/powerpoint/2010/main" val="3335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Benefits for smart cities</a:t>
            </a: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7918" y="1973914"/>
            <a:ext cx="7162279" cy="431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2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1611" y="1659361"/>
            <a:ext cx="5565058" cy="3424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07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6464" y="1590805"/>
            <a:ext cx="9905999" cy="4713963"/>
          </a:xfrm>
        </p:spPr>
        <p:txBody>
          <a:bodyPr>
            <a:normAutofit/>
          </a:bodyPr>
          <a:lstStyle/>
          <a:p>
            <a:r>
              <a:rPr lang="en-US" dirty="0">
                <a:solidFill>
                  <a:schemeClr val="bg1"/>
                </a:solidFill>
                <a:latin typeface="Perpetua" pitchFamily="18" charset="0"/>
                <a:cs typeface="Aparajita" pitchFamily="34" charset="0"/>
              </a:rPr>
              <a:t>The initial goal is to try in one city then replicate to multiple cities</a:t>
            </a:r>
          </a:p>
          <a:p>
            <a:r>
              <a:rPr lang="en-US" dirty="0">
                <a:solidFill>
                  <a:schemeClr val="bg1"/>
                </a:solidFill>
                <a:latin typeface="Perpetua" pitchFamily="18" charset="0"/>
                <a:cs typeface="Aparajita" pitchFamily="34" charset="0"/>
              </a:rPr>
              <a:t>The product is designed using most open source components there by any city can scale it up and manufactured in large volume</a:t>
            </a:r>
          </a:p>
          <a:p>
            <a:r>
              <a:rPr lang="en-US" dirty="0">
                <a:solidFill>
                  <a:schemeClr val="bg1"/>
                </a:solidFill>
                <a:latin typeface="Perpetua" pitchFamily="18" charset="0"/>
                <a:cs typeface="Aparajita" pitchFamily="34" charset="0"/>
              </a:rPr>
              <a:t>The system will have its own business model to create sustainable</a:t>
            </a:r>
            <a:br>
              <a:rPr lang="en-US" dirty="0">
                <a:solidFill>
                  <a:schemeClr val="bg1"/>
                </a:solidFill>
                <a:latin typeface="Perpetua" pitchFamily="18" charset="0"/>
                <a:cs typeface="Aparajita" pitchFamily="34" charset="0"/>
              </a:rPr>
            </a:br>
            <a:r>
              <a:rPr lang="en-US" dirty="0">
                <a:solidFill>
                  <a:schemeClr val="bg1"/>
                </a:solidFill>
                <a:latin typeface="Perpetua" pitchFamily="18" charset="0"/>
                <a:cs typeface="Aparajita" pitchFamily="34" charset="0"/>
              </a:rPr>
              <a:t>revenue </a:t>
            </a:r>
          </a:p>
          <a:p>
            <a:r>
              <a:rPr lang="en-US" dirty="0">
                <a:solidFill>
                  <a:schemeClr val="bg1"/>
                </a:solidFill>
                <a:latin typeface="Perpetua" pitchFamily="18" charset="0"/>
                <a:cs typeface="Aparajita" pitchFamily="34" charset="0"/>
              </a:rPr>
              <a:t>The Cost of Arduino chip set and other hardware is minimal as compared to the service they provide</a:t>
            </a:r>
          </a:p>
          <a:p>
            <a:r>
              <a:rPr lang="en-US" dirty="0">
                <a:solidFill>
                  <a:schemeClr val="bg1"/>
                </a:solidFill>
                <a:latin typeface="Perpetua" pitchFamily="18" charset="0"/>
                <a:cs typeface="Aparajita" pitchFamily="34" charset="0"/>
              </a:rPr>
              <a:t>The cost associated with the project is only at the setup of the project, as Arduino chip set, WIFI modem, ultrasonic sensors and other hardware is needed </a:t>
            </a:r>
          </a:p>
          <a:p>
            <a:endParaRPr lang="en-US" dirty="0">
              <a:solidFill>
                <a:schemeClr val="bg1"/>
              </a:solidFill>
              <a:latin typeface="Perpetua" pitchFamily="18" charset="0"/>
            </a:endParaRPr>
          </a:p>
        </p:txBody>
      </p:sp>
    </p:spTree>
    <p:extLst>
      <p:ext uri="{BB962C8B-B14F-4D97-AF65-F5344CB8AC3E}">
        <p14:creationId xmlns:p14="http://schemas.microsoft.com/office/powerpoint/2010/main" val="36777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4" name="Rectangle 3"/>
          <p:cNvSpPr/>
          <p:nvPr/>
        </p:nvSpPr>
        <p:spPr>
          <a:xfrm>
            <a:off x="2686884" y="541700"/>
            <a:ext cx="6593594"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tx1">
                    <a:lumMod val="95000"/>
                    <a:lumOff val="5000"/>
                  </a:schemeClr>
                </a:solidFill>
                <a:effectLst>
                  <a:outerShdw blurRad="12700" dist="38100" dir="2700000" algn="tl" rotWithShape="0">
                    <a:schemeClr val="accent5">
                      <a:lumMod val="60000"/>
                      <a:lumOff val="40000"/>
                    </a:schemeClr>
                  </a:outerShdw>
                </a:effectLst>
              </a:rPr>
              <a:t>Different Modules</a:t>
            </a:r>
          </a:p>
        </p:txBody>
      </p:sp>
      <p:sp>
        <p:nvSpPr>
          <p:cNvPr id="5" name="Rectangle 4"/>
          <p:cNvSpPr/>
          <p:nvPr/>
        </p:nvSpPr>
        <p:spPr>
          <a:xfrm>
            <a:off x="2245924" y="2231387"/>
            <a:ext cx="648741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tx2">
                    <a:lumMod val="75000"/>
                  </a:schemeClr>
                </a:solidFill>
                <a:effectLst/>
              </a:rPr>
              <a:t>Administrator Module</a:t>
            </a:r>
          </a:p>
        </p:txBody>
      </p:sp>
      <p:sp>
        <p:nvSpPr>
          <p:cNvPr id="6" name="Right Arrow 5"/>
          <p:cNvSpPr/>
          <p:nvPr/>
        </p:nvSpPr>
        <p:spPr>
          <a:xfrm>
            <a:off x="1148528" y="2495125"/>
            <a:ext cx="814634" cy="395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245924" y="3487103"/>
            <a:ext cx="823231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tx2">
                    <a:lumMod val="75000"/>
                  </a:schemeClr>
                </a:solidFill>
                <a:effectLst/>
              </a:rPr>
              <a:t>Municipal Authority Module</a:t>
            </a:r>
          </a:p>
        </p:txBody>
      </p:sp>
      <p:sp>
        <p:nvSpPr>
          <p:cNvPr id="8" name="Right Arrow 7"/>
          <p:cNvSpPr/>
          <p:nvPr/>
        </p:nvSpPr>
        <p:spPr>
          <a:xfrm>
            <a:off x="1148528" y="3750841"/>
            <a:ext cx="814634" cy="395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1148528" y="5006557"/>
            <a:ext cx="814634" cy="395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083876" y="4742819"/>
            <a:ext cx="964789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tx2">
                    <a:lumMod val="75000"/>
                  </a:schemeClr>
                </a:solidFill>
                <a:effectLst/>
              </a:rPr>
              <a:t>Garbage Collector Driver Module</a:t>
            </a:r>
          </a:p>
        </p:txBody>
      </p:sp>
    </p:spTree>
    <p:extLst>
      <p:ext uri="{BB962C8B-B14F-4D97-AF65-F5344CB8AC3E}">
        <p14:creationId xmlns:p14="http://schemas.microsoft.com/office/powerpoint/2010/main" val="290320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animBg="1"/>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5" name="Rectangle 4"/>
          <p:cNvSpPr/>
          <p:nvPr/>
        </p:nvSpPr>
        <p:spPr>
          <a:xfrm>
            <a:off x="2682652" y="498122"/>
            <a:ext cx="648741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tx1">
                    <a:lumMod val="95000"/>
                    <a:lumOff val="5000"/>
                  </a:schemeClr>
                </a:solidFill>
                <a:effectLst/>
              </a:rPr>
              <a:t>Administrator Module</a:t>
            </a:r>
          </a:p>
        </p:txBody>
      </p:sp>
      <p:pic>
        <p:nvPicPr>
          <p:cNvPr id="1026" name="Picture 2" descr="http://www.virtual-administration.com/wp-content/uploads/2016/02/Admin-resize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37" y="2106906"/>
            <a:ext cx="8644247" cy="3707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05242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9419" y="1256932"/>
            <a:ext cx="9905999" cy="4713963"/>
          </a:xfrm>
        </p:spPr>
        <p:txBody>
          <a:bodyPr>
            <a:normAutofit/>
          </a:bodyPr>
          <a:lstStyle/>
          <a:p>
            <a:pPr>
              <a:lnSpc>
                <a:spcPct val="150000"/>
              </a:lnSpc>
            </a:pPr>
            <a:r>
              <a:rPr lang="en-US" sz="3600" dirty="0">
                <a:solidFill>
                  <a:schemeClr val="bg1"/>
                </a:solidFill>
                <a:latin typeface="Perpetua" pitchFamily="18" charset="0"/>
              </a:rPr>
              <a:t>Used by Main Administrator – Single User</a:t>
            </a:r>
          </a:p>
          <a:p>
            <a:pPr>
              <a:lnSpc>
                <a:spcPct val="150000"/>
              </a:lnSpc>
            </a:pPr>
            <a:r>
              <a:rPr lang="en-US" sz="3600" dirty="0">
                <a:solidFill>
                  <a:schemeClr val="bg1"/>
                </a:solidFill>
                <a:latin typeface="Perpetua" pitchFamily="18" charset="0"/>
              </a:rPr>
              <a:t>Controls all the Functionalities</a:t>
            </a:r>
          </a:p>
          <a:p>
            <a:pPr>
              <a:lnSpc>
                <a:spcPct val="150000"/>
              </a:lnSpc>
            </a:pPr>
            <a:r>
              <a:rPr lang="en-US" sz="3600" dirty="0">
                <a:solidFill>
                  <a:schemeClr val="bg1"/>
                </a:solidFill>
                <a:latin typeface="Perpetua" pitchFamily="18" charset="0"/>
              </a:rPr>
              <a:t>Controls the Permissions of Different Users</a:t>
            </a:r>
          </a:p>
          <a:p>
            <a:pPr>
              <a:lnSpc>
                <a:spcPct val="150000"/>
              </a:lnSpc>
            </a:pPr>
            <a:r>
              <a:rPr lang="en-US" sz="3600" dirty="0">
                <a:solidFill>
                  <a:schemeClr val="bg1"/>
                </a:solidFill>
                <a:latin typeface="Perpetua" pitchFamily="18" charset="0"/>
              </a:rPr>
              <a:t>Can Provide Access to new Users in other Modules</a:t>
            </a:r>
          </a:p>
          <a:p>
            <a:pPr>
              <a:lnSpc>
                <a:spcPct val="150000"/>
              </a:lnSpc>
            </a:pPr>
            <a:endParaRPr lang="en-US" sz="3600" dirty="0">
              <a:solidFill>
                <a:schemeClr val="bg1"/>
              </a:solidFill>
              <a:latin typeface="Perpetua" pitchFamily="18" charset="0"/>
            </a:endParaRPr>
          </a:p>
          <a:p>
            <a:pPr>
              <a:lnSpc>
                <a:spcPct val="150000"/>
              </a:lnSpc>
            </a:pPr>
            <a:endParaRPr lang="en-US" sz="3600" dirty="0">
              <a:solidFill>
                <a:schemeClr val="bg1"/>
              </a:solidFill>
              <a:latin typeface="Perpetua" pitchFamily="18" charset="0"/>
            </a:endParaRPr>
          </a:p>
          <a:p>
            <a:pPr>
              <a:lnSpc>
                <a:spcPct val="150000"/>
              </a:lnSpc>
            </a:pPr>
            <a:endParaRPr lang="en-US" sz="3600" dirty="0">
              <a:solidFill>
                <a:schemeClr val="bg1"/>
              </a:solidFill>
              <a:latin typeface="Perpetua" pitchFamily="18" charset="0"/>
            </a:endParaRPr>
          </a:p>
        </p:txBody>
      </p:sp>
    </p:spTree>
    <p:extLst>
      <p:ext uri="{BB962C8B-B14F-4D97-AF65-F5344CB8AC3E}">
        <p14:creationId xmlns:p14="http://schemas.microsoft.com/office/powerpoint/2010/main" val="390418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5" name="Rectangle 4"/>
          <p:cNvSpPr/>
          <p:nvPr/>
        </p:nvSpPr>
        <p:spPr>
          <a:xfrm>
            <a:off x="1810202" y="498122"/>
            <a:ext cx="823231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tx1">
                    <a:lumMod val="95000"/>
                    <a:lumOff val="5000"/>
                  </a:schemeClr>
                </a:solidFill>
              </a:rPr>
              <a:t>Municipal Authority Module</a:t>
            </a:r>
          </a:p>
        </p:txBody>
      </p:sp>
      <p:sp>
        <p:nvSpPr>
          <p:cNvPr id="11" name="Content Placeholder 2"/>
          <p:cNvSpPr>
            <a:spLocks noGrp="1"/>
          </p:cNvSpPr>
          <p:nvPr>
            <p:ph idx="1"/>
          </p:nvPr>
        </p:nvSpPr>
        <p:spPr>
          <a:xfrm>
            <a:off x="1166464" y="1877408"/>
            <a:ext cx="9905999" cy="4713963"/>
          </a:xfrm>
        </p:spPr>
        <p:txBody>
          <a:bodyPr>
            <a:normAutofit/>
          </a:bodyPr>
          <a:lstStyle/>
          <a:p>
            <a:r>
              <a:rPr lang="en-US" sz="3600" dirty="0">
                <a:solidFill>
                  <a:schemeClr val="bg1"/>
                </a:solidFill>
                <a:latin typeface="Perpetua" pitchFamily="18" charset="0"/>
              </a:rPr>
              <a:t>Used by the Authority of Municipal Corporation</a:t>
            </a:r>
          </a:p>
          <a:p>
            <a:r>
              <a:rPr lang="en-US" sz="3600" dirty="0">
                <a:solidFill>
                  <a:schemeClr val="bg1"/>
                </a:solidFill>
                <a:latin typeface="Perpetua" pitchFamily="18" charset="0"/>
              </a:rPr>
              <a:t>Can view </a:t>
            </a:r>
            <a:r>
              <a:rPr lang="en-IN" sz="3600" dirty="0">
                <a:solidFill>
                  <a:schemeClr val="bg1"/>
                </a:solidFill>
                <a:latin typeface="Perpetua" pitchFamily="18" charset="0"/>
              </a:rPr>
              <a:t>the GUI based Level of Garbage in the Dustbin</a:t>
            </a: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p:txBody>
      </p:sp>
      <p:pic>
        <p:nvPicPr>
          <p:cNvPr id="4" name="Picture 3"/>
          <p:cNvPicPr>
            <a:picLocks noChangeAspect="1"/>
          </p:cNvPicPr>
          <p:nvPr/>
        </p:nvPicPr>
        <p:blipFill>
          <a:blip r:embed="rId2"/>
          <a:stretch>
            <a:fillRect/>
          </a:stretch>
        </p:blipFill>
        <p:spPr>
          <a:xfrm>
            <a:off x="2485953" y="3856630"/>
            <a:ext cx="6433073" cy="1981200"/>
          </a:xfrm>
          <a:prstGeom prst="rect">
            <a:avLst/>
          </a:prstGeom>
        </p:spPr>
      </p:pic>
    </p:spTree>
    <p:extLst>
      <p:ext uri="{BB962C8B-B14F-4D97-AF65-F5344CB8AC3E}">
        <p14:creationId xmlns:p14="http://schemas.microsoft.com/office/powerpoint/2010/main" val="12903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wipe(down)">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25520" y="1037230"/>
            <a:ext cx="9905999" cy="5212947"/>
          </a:xfrm>
        </p:spPr>
        <p:txBody>
          <a:bodyPr>
            <a:normAutofit/>
          </a:bodyPr>
          <a:lstStyle/>
          <a:p>
            <a:r>
              <a:rPr lang="en-US" sz="3600" dirty="0">
                <a:solidFill>
                  <a:schemeClr val="bg1"/>
                </a:solidFill>
                <a:latin typeface="Perpetua" pitchFamily="18" charset="0"/>
              </a:rPr>
              <a:t>Can View the Map View status of the Dustbins</a:t>
            </a:r>
          </a:p>
          <a:p>
            <a:r>
              <a:rPr lang="en-US" sz="3600" dirty="0">
                <a:solidFill>
                  <a:schemeClr val="bg1"/>
                </a:solidFill>
                <a:latin typeface="Perpetua" pitchFamily="18" charset="0"/>
              </a:rPr>
              <a:t>Can view the Dustbin Details – Dustbin ID, Threshold Value, Location</a:t>
            </a:r>
          </a:p>
          <a:p>
            <a:r>
              <a:rPr lang="en-US" sz="3600" dirty="0">
                <a:solidFill>
                  <a:schemeClr val="bg1"/>
                </a:solidFill>
                <a:latin typeface="Perpetua" pitchFamily="18" charset="0"/>
              </a:rPr>
              <a:t>Can View the Details of all the Drivers located in their Area</a:t>
            </a:r>
          </a:p>
          <a:p>
            <a:r>
              <a:rPr lang="en-US" sz="3600" dirty="0">
                <a:solidFill>
                  <a:schemeClr val="bg1"/>
                </a:solidFill>
                <a:latin typeface="Perpetua" pitchFamily="18" charset="0"/>
              </a:rPr>
              <a:t>Can Update the Dustbin and Drivers Details</a:t>
            </a:r>
          </a:p>
          <a:p>
            <a:endParaRPr lang="en-US" sz="3600" dirty="0">
              <a:solidFill>
                <a:schemeClr val="bg1"/>
              </a:solidFill>
              <a:latin typeface="Perpetua" pitchFamily="18" charset="0"/>
            </a:endParaRPr>
          </a:p>
        </p:txBody>
      </p:sp>
    </p:spTree>
    <p:extLst>
      <p:ext uri="{BB962C8B-B14F-4D97-AF65-F5344CB8AC3E}">
        <p14:creationId xmlns:p14="http://schemas.microsoft.com/office/powerpoint/2010/main" val="377091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arn(inVertic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arn(inVertic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barn(inVertic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31862" y="164862"/>
            <a:ext cx="6528276" cy="6528276"/>
          </a:xfrm>
          <a:prstGeom prst="rect">
            <a:avLst/>
          </a:prstGeom>
        </p:spPr>
      </p:pic>
    </p:spTree>
    <p:extLst>
      <p:ext uri="{BB962C8B-B14F-4D97-AF65-F5344CB8AC3E}">
        <p14:creationId xmlns:p14="http://schemas.microsoft.com/office/powerpoint/2010/main" val="288810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5" name="Rectangle 4"/>
          <p:cNvSpPr/>
          <p:nvPr/>
        </p:nvSpPr>
        <p:spPr>
          <a:xfrm>
            <a:off x="1102412" y="498122"/>
            <a:ext cx="964789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tx1">
                    <a:lumMod val="95000"/>
                    <a:lumOff val="5000"/>
                  </a:schemeClr>
                </a:solidFill>
              </a:rPr>
              <a:t>Garbage Collector Driver Module</a:t>
            </a:r>
          </a:p>
        </p:txBody>
      </p:sp>
      <p:pic>
        <p:nvPicPr>
          <p:cNvPr id="7" name="Picture 6"/>
          <p:cNvPicPr>
            <a:picLocks noChangeAspect="1"/>
          </p:cNvPicPr>
          <p:nvPr/>
        </p:nvPicPr>
        <p:blipFill>
          <a:blip r:embed="rId2"/>
          <a:stretch>
            <a:fillRect/>
          </a:stretch>
        </p:blipFill>
        <p:spPr>
          <a:xfrm>
            <a:off x="1706923" y="1721892"/>
            <a:ext cx="8438875" cy="4501486"/>
          </a:xfrm>
          <a:prstGeom prst="rect">
            <a:avLst/>
          </a:prstGeom>
        </p:spPr>
      </p:pic>
    </p:spTree>
    <p:extLst>
      <p:ext uri="{BB962C8B-B14F-4D97-AF65-F5344CB8AC3E}">
        <p14:creationId xmlns:p14="http://schemas.microsoft.com/office/powerpoint/2010/main" val="389516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1" name="Content Placeholder 2"/>
          <p:cNvSpPr>
            <a:spLocks noGrp="1"/>
          </p:cNvSpPr>
          <p:nvPr>
            <p:ph idx="1"/>
          </p:nvPr>
        </p:nvSpPr>
        <p:spPr>
          <a:xfrm>
            <a:off x="1111872" y="1044895"/>
            <a:ext cx="9905999" cy="4713963"/>
          </a:xfrm>
        </p:spPr>
        <p:txBody>
          <a:bodyPr>
            <a:normAutofit/>
          </a:bodyPr>
          <a:lstStyle/>
          <a:p>
            <a:r>
              <a:rPr lang="en-US" sz="3600" dirty="0">
                <a:solidFill>
                  <a:schemeClr val="bg1"/>
                </a:solidFill>
                <a:latin typeface="Perpetua" pitchFamily="18" charset="0"/>
              </a:rPr>
              <a:t>Used by the Drivers on their Smartphones</a:t>
            </a:r>
          </a:p>
          <a:p>
            <a:r>
              <a:rPr lang="en-US" sz="3600" dirty="0">
                <a:solidFill>
                  <a:schemeClr val="bg1"/>
                </a:solidFill>
                <a:latin typeface="Perpetua" pitchFamily="18" charset="0"/>
              </a:rPr>
              <a:t>Can View the Map View status of the Dustbins</a:t>
            </a:r>
          </a:p>
          <a:p>
            <a:r>
              <a:rPr lang="en-US" sz="3600" dirty="0">
                <a:solidFill>
                  <a:schemeClr val="bg1"/>
                </a:solidFill>
                <a:latin typeface="Perpetua" pitchFamily="18" charset="0"/>
              </a:rPr>
              <a:t>Can view the Dustbin Details – Dustbin ID, Threshold Limit, Location</a:t>
            </a:r>
          </a:p>
          <a:p>
            <a:r>
              <a:rPr lang="en-US" sz="3600" dirty="0">
                <a:solidFill>
                  <a:schemeClr val="bg1"/>
                </a:solidFill>
                <a:latin typeface="Perpetua" pitchFamily="18" charset="0"/>
              </a:rPr>
              <a:t>Informed Through Text Message when Threshold Limit Exceeds</a:t>
            </a: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p:txBody>
      </p:sp>
    </p:spTree>
    <p:extLst>
      <p:ext uri="{BB962C8B-B14F-4D97-AF65-F5344CB8AC3E}">
        <p14:creationId xmlns:p14="http://schemas.microsoft.com/office/powerpoint/2010/main" val="162109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4" name="Rectangle 3"/>
          <p:cNvSpPr/>
          <p:nvPr/>
        </p:nvSpPr>
        <p:spPr>
          <a:xfrm>
            <a:off x="378226" y="2066582"/>
            <a:ext cx="11167782" cy="2246769"/>
          </a:xfrm>
          <a:prstGeom prst="rect">
            <a:avLst/>
          </a:prstGeom>
          <a:noFill/>
        </p:spPr>
        <p:txBody>
          <a:bodyPr wrap="square" lIns="91440" tIns="45720" rIns="91440" bIns="45720">
            <a:spAutoFit/>
          </a:bodyPr>
          <a:lstStyle/>
          <a:p>
            <a:pPr algn="ctr"/>
            <a:r>
              <a:rPr lang="en-US" sz="7000" b="1" dirty="0">
                <a:ln w="22225">
                  <a:solidFill>
                    <a:schemeClr val="bg1">
                      <a:lumMod val="85000"/>
                    </a:schemeClr>
                  </a:solidFill>
                  <a:prstDash val="solid"/>
                </a:ln>
                <a:solidFill>
                  <a:schemeClr val="tx1">
                    <a:lumMod val="95000"/>
                    <a:lumOff val="5000"/>
                  </a:schemeClr>
                </a:solidFill>
              </a:rPr>
              <a:t>Functionality Through Example</a:t>
            </a:r>
          </a:p>
        </p:txBody>
      </p:sp>
    </p:spTree>
    <p:extLst>
      <p:ext uri="{BB962C8B-B14F-4D97-AF65-F5344CB8AC3E}">
        <p14:creationId xmlns:p14="http://schemas.microsoft.com/office/powerpoint/2010/main" val="2861607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4" name="Rectangle 3"/>
          <p:cNvSpPr/>
          <p:nvPr/>
        </p:nvSpPr>
        <p:spPr>
          <a:xfrm>
            <a:off x="1759186" y="136477"/>
            <a:ext cx="867045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Municipal Corporation of Delhi</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6576352" y="1714299"/>
            <a:ext cx="1785177"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ADMIN</a:t>
            </a:r>
          </a:p>
        </p:txBody>
      </p:sp>
      <p:sp>
        <p:nvSpPr>
          <p:cNvPr id="9" name="Rectangle 8"/>
          <p:cNvSpPr/>
          <p:nvPr/>
        </p:nvSpPr>
        <p:spPr>
          <a:xfrm>
            <a:off x="9894625" y="2299074"/>
            <a:ext cx="2543033" cy="1077218"/>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MUNICIPAL ADMIN</a:t>
            </a:r>
          </a:p>
        </p:txBody>
      </p:sp>
      <p:sp>
        <p:nvSpPr>
          <p:cNvPr id="10" name="Rectangle 9"/>
          <p:cNvSpPr/>
          <p:nvPr/>
        </p:nvSpPr>
        <p:spPr>
          <a:xfrm>
            <a:off x="10265390" y="3882920"/>
            <a:ext cx="2543033"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DRIVER</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1" y="1566435"/>
            <a:ext cx="11025431" cy="3619714"/>
          </a:xfrm>
          <a:prstGeom prst="rect">
            <a:avLst/>
          </a:prstGeom>
        </p:spPr>
      </p:pic>
    </p:spTree>
    <p:extLst>
      <p:ext uri="{BB962C8B-B14F-4D97-AF65-F5344CB8AC3E}">
        <p14:creationId xmlns:p14="http://schemas.microsoft.com/office/powerpoint/2010/main" val="108534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7293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79998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065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73304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97" y="0"/>
            <a:ext cx="12180205" cy="6858000"/>
          </a:xfrm>
          <a:prstGeom prst="rect">
            <a:avLst/>
          </a:prstGeom>
        </p:spPr>
      </p:pic>
    </p:spTree>
    <p:extLst>
      <p:ext uri="{BB962C8B-B14F-4D97-AF65-F5344CB8AC3E}">
        <p14:creationId xmlns:p14="http://schemas.microsoft.com/office/powerpoint/2010/main" val="1082463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4516" y="0"/>
            <a:ext cx="10962968" cy="6858000"/>
          </a:xfrm>
          <a:prstGeom prst="rect">
            <a:avLst/>
          </a:prstGeom>
        </p:spPr>
      </p:pic>
    </p:spTree>
    <p:extLst>
      <p:ext uri="{BB962C8B-B14F-4D97-AF65-F5344CB8AC3E}">
        <p14:creationId xmlns:p14="http://schemas.microsoft.com/office/powerpoint/2010/main" val="315430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91428" y="269692"/>
            <a:ext cx="2117272" cy="830997"/>
          </a:xfrm>
          <a:prstGeom prst="rect">
            <a:avLst/>
          </a:prstGeom>
          <a:noFill/>
        </p:spPr>
        <p:txBody>
          <a:bodyPr wrap="square" rtlCol="0">
            <a:spAutoFit/>
          </a:bodyPr>
          <a:lstStyle/>
          <a:p>
            <a:r>
              <a:rPr lang="en-IN" sz="4800" dirty="0">
                <a:solidFill>
                  <a:schemeClr val="bg1"/>
                </a:solidFill>
                <a:latin typeface="Papyrus" panose="03070502060502030205" pitchFamily="66" charset="0"/>
              </a:rPr>
              <a:t>H 2 H</a:t>
            </a:r>
          </a:p>
        </p:txBody>
      </p:sp>
      <p:sp>
        <p:nvSpPr>
          <p:cNvPr id="7" name="TextBox 6"/>
          <p:cNvSpPr txBox="1"/>
          <p:nvPr/>
        </p:nvSpPr>
        <p:spPr>
          <a:xfrm>
            <a:off x="3902529" y="1615302"/>
            <a:ext cx="2042547" cy="830997"/>
          </a:xfrm>
          <a:prstGeom prst="rect">
            <a:avLst/>
          </a:prstGeom>
          <a:noFill/>
        </p:spPr>
        <p:txBody>
          <a:bodyPr wrap="none" rtlCol="0">
            <a:spAutoFit/>
          </a:bodyPr>
          <a:lstStyle/>
          <a:p>
            <a:r>
              <a:rPr lang="en-IN" sz="4800" dirty="0">
                <a:solidFill>
                  <a:schemeClr val="bg1"/>
                </a:solidFill>
                <a:latin typeface="Papyrus" panose="03070502060502030205" pitchFamily="66" charset="0"/>
              </a:rPr>
              <a:t>H 2 M</a:t>
            </a:r>
          </a:p>
        </p:txBody>
      </p:sp>
      <p:sp>
        <p:nvSpPr>
          <p:cNvPr id="8" name="TextBox 7"/>
          <p:cNvSpPr txBox="1"/>
          <p:nvPr/>
        </p:nvSpPr>
        <p:spPr>
          <a:xfrm>
            <a:off x="3922500" y="2960911"/>
            <a:ext cx="2066591" cy="830997"/>
          </a:xfrm>
          <a:prstGeom prst="rect">
            <a:avLst/>
          </a:prstGeom>
          <a:noFill/>
        </p:spPr>
        <p:txBody>
          <a:bodyPr wrap="none" rtlCol="0">
            <a:spAutoFit/>
          </a:bodyPr>
          <a:lstStyle/>
          <a:p>
            <a:r>
              <a:rPr lang="en-IN" sz="4800" dirty="0">
                <a:solidFill>
                  <a:schemeClr val="bg1"/>
                </a:solidFill>
                <a:latin typeface="Papyrus" panose="03070502060502030205" pitchFamily="66" charset="0"/>
              </a:rPr>
              <a:t>M 2 M</a:t>
            </a:r>
          </a:p>
        </p:txBody>
      </p:sp>
      <p:pic>
        <p:nvPicPr>
          <p:cNvPr id="9" name="Picture 8"/>
          <p:cNvPicPr>
            <a:picLocks noChangeAspect="1"/>
          </p:cNvPicPr>
          <p:nvPr/>
        </p:nvPicPr>
        <p:blipFill>
          <a:blip r:embed="rId2"/>
          <a:stretch>
            <a:fillRect/>
          </a:stretch>
        </p:blipFill>
        <p:spPr>
          <a:xfrm>
            <a:off x="7185016" y="543108"/>
            <a:ext cx="565167" cy="557581"/>
          </a:xfrm>
          <a:prstGeom prst="rect">
            <a:avLst/>
          </a:prstGeom>
        </p:spPr>
      </p:pic>
      <p:pic>
        <p:nvPicPr>
          <p:cNvPr id="10" name="Picture 9"/>
          <p:cNvPicPr>
            <a:picLocks noChangeAspect="1"/>
          </p:cNvPicPr>
          <p:nvPr/>
        </p:nvPicPr>
        <p:blipFill>
          <a:blip r:embed="rId2"/>
          <a:stretch>
            <a:fillRect/>
          </a:stretch>
        </p:blipFill>
        <p:spPr>
          <a:xfrm>
            <a:off x="7185015" y="1820364"/>
            <a:ext cx="565167" cy="557581"/>
          </a:xfrm>
          <a:prstGeom prst="rect">
            <a:avLst/>
          </a:prstGeom>
        </p:spPr>
      </p:pic>
      <p:pic>
        <p:nvPicPr>
          <p:cNvPr id="12" name="Picture 11"/>
          <p:cNvPicPr>
            <a:picLocks noChangeAspect="1"/>
          </p:cNvPicPr>
          <p:nvPr/>
        </p:nvPicPr>
        <p:blipFill>
          <a:blip r:embed="rId3"/>
          <a:stretch>
            <a:fillRect/>
          </a:stretch>
        </p:blipFill>
        <p:spPr>
          <a:xfrm>
            <a:off x="7162364" y="3043077"/>
            <a:ext cx="712067" cy="666667"/>
          </a:xfrm>
          <a:prstGeom prst="rect">
            <a:avLst/>
          </a:prstGeom>
        </p:spPr>
      </p:pic>
      <p:sp>
        <p:nvSpPr>
          <p:cNvPr id="13" name="TextBox 12"/>
          <p:cNvSpPr txBox="1"/>
          <p:nvPr/>
        </p:nvSpPr>
        <p:spPr>
          <a:xfrm>
            <a:off x="0" y="4457042"/>
            <a:ext cx="12295995" cy="1384995"/>
          </a:xfrm>
          <a:prstGeom prst="rect">
            <a:avLst/>
          </a:prstGeom>
          <a:noFill/>
        </p:spPr>
        <p:txBody>
          <a:bodyPr wrap="none" rtlCol="0">
            <a:spAutoFit/>
          </a:bodyPr>
          <a:lstStyle/>
          <a:p>
            <a:pPr algn="just"/>
            <a:r>
              <a:rPr lang="en-IN" sz="2800" dirty="0">
                <a:solidFill>
                  <a:schemeClr val="bg1">
                    <a:lumMod val="85000"/>
                  </a:schemeClr>
                </a:solidFill>
                <a:latin typeface="Perpetua" panose="02020502060401020303" pitchFamily="18" charset="0"/>
              </a:rPr>
              <a:t>The IoT is a scenario in which objects, animals or people are provided with unique identifiers </a:t>
            </a:r>
          </a:p>
          <a:p>
            <a:pPr algn="just"/>
            <a:r>
              <a:rPr lang="en-IN" sz="2800" dirty="0">
                <a:solidFill>
                  <a:schemeClr val="bg1">
                    <a:lumMod val="85000"/>
                  </a:schemeClr>
                </a:solidFill>
                <a:latin typeface="Perpetua" panose="02020502060401020303" pitchFamily="18" charset="0"/>
              </a:rPr>
              <a:t>and the ability to transfer data over a network without needing a Human to Human or </a:t>
            </a:r>
          </a:p>
          <a:p>
            <a:pPr algn="just"/>
            <a:r>
              <a:rPr lang="en-IN" sz="2800" dirty="0">
                <a:solidFill>
                  <a:schemeClr val="bg1">
                    <a:lumMod val="85000"/>
                  </a:schemeClr>
                </a:solidFill>
                <a:latin typeface="Perpetua" panose="02020502060401020303" pitchFamily="18" charset="0"/>
              </a:rPr>
              <a:t>Human to Machine Interaction.</a:t>
            </a:r>
          </a:p>
        </p:txBody>
      </p:sp>
    </p:spTree>
    <p:extLst>
      <p:ext uri="{BB962C8B-B14F-4D97-AF65-F5344CB8AC3E}">
        <p14:creationId xmlns:p14="http://schemas.microsoft.com/office/powerpoint/2010/main" val="11246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7535" y="0"/>
            <a:ext cx="11316930" cy="6858000"/>
          </a:xfrm>
          <a:prstGeom prst="rect">
            <a:avLst/>
          </a:prstGeom>
        </p:spPr>
      </p:pic>
    </p:spTree>
    <p:extLst>
      <p:ext uri="{BB962C8B-B14F-4D97-AF65-F5344CB8AC3E}">
        <p14:creationId xmlns:p14="http://schemas.microsoft.com/office/powerpoint/2010/main" val="3178785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97688" y="2411604"/>
            <a:ext cx="9204290" cy="1015663"/>
          </a:xfrm>
          <a:prstGeom prst="rect">
            <a:avLst/>
          </a:prstGeom>
          <a:noFill/>
        </p:spPr>
        <p:txBody>
          <a:bodyPr wrap="square" rtlCol="0">
            <a:spAutoFit/>
          </a:bodyPr>
          <a:lstStyle/>
          <a:p>
            <a:r>
              <a:rPr lang="en-IN" sz="6000" b="1" dirty="0"/>
              <a:t>HARDWARE SPECIFICATION</a:t>
            </a:r>
          </a:p>
        </p:txBody>
      </p:sp>
    </p:spTree>
    <p:extLst>
      <p:ext uri="{BB962C8B-B14F-4D97-AF65-F5344CB8AC3E}">
        <p14:creationId xmlns:p14="http://schemas.microsoft.com/office/powerpoint/2010/main" val="2582981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2041" y="176390"/>
            <a:ext cx="9905998" cy="1478570"/>
          </a:xfrm>
        </p:spPr>
        <p:txBody>
          <a:bodyPr>
            <a:normAutofit/>
          </a:bodyPr>
          <a:lstStyle/>
          <a:p>
            <a:r>
              <a:rPr lang="en-IN" sz="6000" b="1" u="sng" dirty="0"/>
              <a:t>Arduino uno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141" y="1276140"/>
            <a:ext cx="7431328" cy="4772968"/>
          </a:xfrm>
          <a:prstGeom prst="rect">
            <a:avLst/>
          </a:prstGeom>
        </p:spPr>
      </p:pic>
    </p:spTree>
    <p:extLst>
      <p:ext uri="{BB962C8B-B14F-4D97-AF65-F5344CB8AC3E}">
        <p14:creationId xmlns:p14="http://schemas.microsoft.com/office/powerpoint/2010/main" val="4284884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0495"/>
            <a:ext cx="10389996" cy="6697010"/>
          </a:xfrm>
          <a:prstGeom prst="rect">
            <a:avLst/>
          </a:prstGeom>
        </p:spPr>
      </p:pic>
    </p:spTree>
    <p:extLst>
      <p:ext uri="{BB962C8B-B14F-4D97-AF65-F5344CB8AC3E}">
        <p14:creationId xmlns:p14="http://schemas.microsoft.com/office/powerpoint/2010/main" val="2372039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u="sng" dirty="0"/>
              <a:t>Ultrasonic sensor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70" y="1790002"/>
            <a:ext cx="9448154" cy="4768222"/>
          </a:xfrm>
          <a:prstGeom prst="rect">
            <a:avLst/>
          </a:prstGeom>
        </p:spPr>
      </p:pic>
    </p:spTree>
    <p:extLst>
      <p:ext uri="{BB962C8B-B14F-4D97-AF65-F5344CB8AC3E}">
        <p14:creationId xmlns:p14="http://schemas.microsoft.com/office/powerpoint/2010/main" val="78282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44" y="472273"/>
            <a:ext cx="5265335" cy="46501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431" y="472274"/>
            <a:ext cx="5846465" cy="4650152"/>
          </a:xfrm>
          <a:prstGeom prst="rect">
            <a:avLst/>
          </a:prstGeom>
        </p:spPr>
      </p:pic>
    </p:spTree>
    <p:extLst>
      <p:ext uri="{BB962C8B-B14F-4D97-AF65-F5344CB8AC3E}">
        <p14:creationId xmlns:p14="http://schemas.microsoft.com/office/powerpoint/2010/main" val="3167586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u="sng" dirty="0"/>
              <a:t>WIFI MOUDULE ESP8266</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 y="1979524"/>
            <a:ext cx="8340132" cy="4461469"/>
          </a:xfrm>
          <a:prstGeom prst="rect">
            <a:avLst/>
          </a:prstGeom>
        </p:spPr>
      </p:pic>
    </p:spTree>
    <p:extLst>
      <p:ext uri="{BB962C8B-B14F-4D97-AF65-F5344CB8AC3E}">
        <p14:creationId xmlns:p14="http://schemas.microsoft.com/office/powerpoint/2010/main" val="1830676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48047"/>
            <a:ext cx="9142857" cy="5161905"/>
          </a:xfrm>
          <a:prstGeom prst="rect">
            <a:avLst/>
          </a:prstGeom>
        </p:spPr>
      </p:pic>
    </p:spTree>
    <p:extLst>
      <p:ext uri="{BB962C8B-B14F-4D97-AF65-F5344CB8AC3E}">
        <p14:creationId xmlns:p14="http://schemas.microsoft.com/office/powerpoint/2010/main" val="2410746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u="sng" dirty="0"/>
              <a:t>Breadboard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9" y="1788607"/>
            <a:ext cx="9355015" cy="4682531"/>
          </a:xfrm>
          <a:prstGeom prst="rect">
            <a:avLst/>
          </a:prstGeom>
        </p:spPr>
      </p:pic>
    </p:spTree>
    <p:extLst>
      <p:ext uri="{BB962C8B-B14F-4D97-AF65-F5344CB8AC3E}">
        <p14:creationId xmlns:p14="http://schemas.microsoft.com/office/powerpoint/2010/main" val="2169427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u="sng" dirty="0"/>
              <a:t>Jumper wires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81" y="1879042"/>
            <a:ext cx="4572000" cy="38359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496" y="1063923"/>
            <a:ext cx="5074416" cy="4784218"/>
          </a:xfrm>
          <a:prstGeom prst="rect">
            <a:avLst/>
          </a:prstGeom>
        </p:spPr>
      </p:pic>
    </p:spTree>
    <p:extLst>
      <p:ext uri="{BB962C8B-B14F-4D97-AF65-F5344CB8AC3E}">
        <p14:creationId xmlns:p14="http://schemas.microsoft.com/office/powerpoint/2010/main" val="2709379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2490" y="292099"/>
            <a:ext cx="11307020" cy="6273802"/>
          </a:xfrm>
          <a:prstGeom prst="rect">
            <a:avLst/>
          </a:prstGeom>
        </p:spPr>
      </p:pic>
    </p:spTree>
    <p:extLst>
      <p:ext uri="{BB962C8B-B14F-4D97-AF65-F5344CB8AC3E}">
        <p14:creationId xmlns:p14="http://schemas.microsoft.com/office/powerpoint/2010/main" val="3462369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2231" y="891474"/>
            <a:ext cx="9905998" cy="1032861"/>
          </a:xfrm>
        </p:spPr>
        <p:txBody>
          <a:bodyPr>
            <a:noAutofit/>
          </a:bodyPr>
          <a:lstStyle/>
          <a:p>
            <a:pPr algn="ctr"/>
            <a:r>
              <a:rPr lang="en-US" sz="7000" b="1" dirty="0">
                <a:ln/>
                <a:solidFill>
                  <a:schemeClr val="bg1"/>
                </a:solidFill>
              </a:rPr>
              <a:t>Programming Implementation</a:t>
            </a:r>
            <a:endParaRPr lang="en-IN" sz="7000" dirty="0"/>
          </a:p>
        </p:txBody>
      </p:sp>
      <p:pic>
        <p:nvPicPr>
          <p:cNvPr id="2050" name="Picture 2" descr="Image result for Programming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985" y="2397957"/>
            <a:ext cx="7805144" cy="4172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57223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arn(inVertical)">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3074" name="Picture 2" descr="Image result for arduino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416" y="1191870"/>
            <a:ext cx="6646459" cy="55160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71540" y="118414"/>
            <a:ext cx="399821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ARDUINO IDE</a:t>
            </a:r>
          </a:p>
        </p:txBody>
      </p:sp>
    </p:spTree>
    <p:extLst>
      <p:ext uri="{BB962C8B-B14F-4D97-AF65-F5344CB8AC3E}">
        <p14:creationId xmlns:p14="http://schemas.microsoft.com/office/powerpoint/2010/main" val="126734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barn(inVertical)">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Content Placeholder 2"/>
          <p:cNvSpPr>
            <a:spLocks noGrp="1"/>
          </p:cNvSpPr>
          <p:nvPr>
            <p:ph type="title"/>
          </p:nvPr>
        </p:nvSpPr>
        <p:spPr>
          <a:xfrm>
            <a:off x="834012" y="381837"/>
            <a:ext cx="9379385" cy="4571999"/>
          </a:xfrm>
        </p:spPr>
        <p:txBody>
          <a:bodyPr anchor="t">
            <a:noAutofit/>
          </a:bodyPr>
          <a:lstStyle/>
          <a:p>
            <a:pPr marL="1080">
              <a:lnSpc>
                <a:spcPct val="100000"/>
              </a:lnSpc>
            </a:pPr>
            <a:br>
              <a:rPr lang="en-IN" sz="1800" spc="-1" dirty="0">
                <a:solidFill>
                  <a:srgbClr val="000000"/>
                </a:solidFill>
                <a:uFill>
                  <a:solidFill>
                    <a:srgbClr val="FFFFFF"/>
                  </a:solidFill>
                </a:uFill>
                <a:latin typeface="Arial"/>
              </a:rPr>
            </a:br>
            <a:endParaRPr lang="en-IN" sz="2800" spc="-1" dirty="0">
              <a:solidFill>
                <a:schemeClr val="bg1"/>
              </a:solidFill>
              <a:uFill>
                <a:solidFill>
                  <a:srgbClr val="FFFFFF"/>
                </a:solidFill>
              </a:uFill>
              <a:latin typeface="Arial"/>
            </a:endParaRPr>
          </a:p>
        </p:txBody>
      </p:sp>
      <p:sp>
        <p:nvSpPr>
          <p:cNvPr id="5" name="TextBox 4"/>
          <p:cNvSpPr txBox="1"/>
          <p:nvPr/>
        </p:nvSpPr>
        <p:spPr>
          <a:xfrm>
            <a:off x="834012" y="941547"/>
            <a:ext cx="10359851" cy="4585871"/>
          </a:xfrm>
          <a:prstGeom prst="rect">
            <a:avLst/>
          </a:prstGeom>
          <a:noFill/>
        </p:spPr>
        <p:txBody>
          <a:bodyPr wrap="square" rtlCol="0">
            <a:spAutoFit/>
          </a:bodyPr>
          <a:lstStyle/>
          <a:p>
            <a:pPr marL="285750" indent="-285750">
              <a:buFont typeface="Arial" pitchFamily="34" charset="0"/>
              <a:buChar char="•"/>
            </a:pPr>
            <a:r>
              <a:rPr lang="en-IN" sz="4800" b="1" dirty="0">
                <a:solidFill>
                  <a:schemeClr val="bg1"/>
                </a:solidFill>
              </a:rPr>
              <a:t>Arduino IDE</a:t>
            </a:r>
          </a:p>
          <a:p>
            <a:pPr marL="1143000" lvl="1" indent="-685800">
              <a:buFont typeface="Wingdings" pitchFamily="2" charset="2"/>
              <a:buChar char="Ø"/>
            </a:pPr>
            <a:r>
              <a:rPr lang="en-IN" sz="2800" spc="-1" dirty="0">
                <a:solidFill>
                  <a:schemeClr val="bg1"/>
                </a:solidFill>
                <a:uFill>
                  <a:solidFill>
                    <a:srgbClr val="FFFFFF"/>
                  </a:solidFill>
                </a:uFill>
                <a:latin typeface="Calibri"/>
                <a:ea typeface="DejaVu Sans"/>
              </a:rPr>
              <a:t>It’s an open source IDE</a:t>
            </a:r>
          </a:p>
          <a:p>
            <a:pPr lvl="1"/>
            <a:endParaRPr lang="en-IN" sz="2800" spc="-1" dirty="0">
              <a:solidFill>
                <a:schemeClr val="bg1"/>
              </a:solidFill>
              <a:uFill>
                <a:solidFill>
                  <a:srgbClr val="FFFFFF"/>
                </a:solidFill>
              </a:uFill>
              <a:latin typeface="Calibri"/>
              <a:ea typeface="DejaVu Sans"/>
            </a:endParaRPr>
          </a:p>
          <a:p>
            <a:pPr marL="1143000" lvl="1" indent="-685800">
              <a:buFont typeface="Wingdings" pitchFamily="2" charset="2"/>
              <a:buChar char="Ø"/>
            </a:pPr>
            <a:r>
              <a:rPr lang="en-IN" sz="2800" spc="-1" dirty="0">
                <a:solidFill>
                  <a:schemeClr val="bg1"/>
                </a:solidFill>
                <a:uFill>
                  <a:solidFill>
                    <a:srgbClr val="FFFFFF"/>
                  </a:solidFill>
                </a:uFill>
                <a:latin typeface="Calibri"/>
                <a:ea typeface="DejaVu Sans"/>
              </a:rPr>
              <a:t>It contains a text editor for writing code, a message area, a text console, and many other useful functions that makes it easy to write code and upload it to the board</a:t>
            </a:r>
            <a:endParaRPr lang="en-IN" sz="2800" spc="-1" dirty="0">
              <a:solidFill>
                <a:schemeClr val="bg1"/>
              </a:solidFill>
              <a:uFill>
                <a:solidFill>
                  <a:srgbClr val="FFFFFF"/>
                </a:solidFill>
              </a:uFill>
              <a:latin typeface="Arial"/>
            </a:endParaRPr>
          </a:p>
          <a:p>
            <a:pPr marL="1143000" lvl="1" indent="-685800">
              <a:buFont typeface="Wingdings" pitchFamily="2" charset="2"/>
              <a:buChar char="Ø"/>
            </a:pPr>
            <a:endParaRPr lang="en-IN" sz="2800" spc="-1" dirty="0">
              <a:solidFill>
                <a:schemeClr val="bg1"/>
              </a:solidFill>
              <a:uFill>
                <a:solidFill>
                  <a:srgbClr val="FFFFFF"/>
                </a:solidFill>
              </a:uFill>
              <a:latin typeface="Calibri"/>
              <a:ea typeface="DejaVu Sans"/>
            </a:endParaRPr>
          </a:p>
          <a:p>
            <a:pPr marL="1143000" lvl="1" indent="-685800">
              <a:buFont typeface="Wingdings" pitchFamily="2" charset="2"/>
              <a:buChar char="Ø"/>
            </a:pPr>
            <a:r>
              <a:rPr lang="en-IN" sz="2800" spc="-1" dirty="0">
                <a:solidFill>
                  <a:schemeClr val="bg1"/>
                </a:solidFill>
                <a:uFill>
                  <a:solidFill>
                    <a:srgbClr val="FFFFFF"/>
                  </a:solidFill>
                </a:uFill>
                <a:latin typeface="Calibri"/>
                <a:ea typeface="DejaVu Sans"/>
              </a:rPr>
              <a:t>It runs on Windows, Mac OS X, and Linux</a:t>
            </a:r>
            <a:endParaRPr lang="en-IN" sz="2800" spc="-1" dirty="0">
              <a:solidFill>
                <a:schemeClr val="bg1"/>
              </a:solidFill>
              <a:uFill>
                <a:solidFill>
                  <a:srgbClr val="FFFFFF"/>
                </a:solidFill>
              </a:uFill>
              <a:latin typeface="Arial"/>
            </a:endParaRPr>
          </a:p>
          <a:p>
            <a:pPr marL="685800" indent="-685800">
              <a:buFont typeface="Arial" pitchFamily="34" charset="0"/>
              <a:buChar char="•"/>
            </a:pPr>
            <a:endParaRPr lang="en-IN" sz="4800" b="1" dirty="0">
              <a:solidFill>
                <a:schemeClr val="bg1"/>
              </a:solidFill>
            </a:endParaRPr>
          </a:p>
        </p:txBody>
      </p:sp>
    </p:spTree>
    <p:extLst>
      <p:ext uri="{BB962C8B-B14F-4D97-AF65-F5344CB8AC3E}">
        <p14:creationId xmlns:p14="http://schemas.microsoft.com/office/powerpoint/2010/main" val="1177622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Rectangle 3"/>
          <p:cNvSpPr/>
          <p:nvPr/>
        </p:nvSpPr>
        <p:spPr>
          <a:xfrm>
            <a:off x="3424153" y="224136"/>
            <a:ext cx="479778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PHP and MYSQL</a:t>
            </a:r>
          </a:p>
        </p:txBody>
      </p:sp>
      <p:sp>
        <p:nvSpPr>
          <p:cNvPr id="5" name="Content Placeholder 2"/>
          <p:cNvSpPr>
            <a:spLocks noGrp="1"/>
          </p:cNvSpPr>
          <p:nvPr>
            <p:ph idx="1"/>
          </p:nvPr>
        </p:nvSpPr>
        <p:spPr>
          <a:xfrm>
            <a:off x="1221055" y="1918353"/>
            <a:ext cx="9905999" cy="4713963"/>
          </a:xfrm>
        </p:spPr>
        <p:txBody>
          <a:bodyPr>
            <a:normAutofit/>
          </a:bodyPr>
          <a:lstStyle/>
          <a:p>
            <a:r>
              <a:rPr lang="en-US" sz="3600" dirty="0">
                <a:solidFill>
                  <a:schemeClr val="bg1"/>
                </a:solidFill>
                <a:latin typeface="Perpetua" pitchFamily="18" charset="0"/>
              </a:rPr>
              <a:t>Used to fetch the Data from the Database Server</a:t>
            </a:r>
          </a:p>
          <a:p>
            <a:pPr>
              <a:lnSpc>
                <a:spcPct val="150000"/>
              </a:lnSpc>
            </a:pPr>
            <a:r>
              <a:rPr lang="en-US" sz="3600" dirty="0">
                <a:solidFill>
                  <a:schemeClr val="bg1"/>
                </a:solidFill>
                <a:latin typeface="Perpetua" pitchFamily="18" charset="0"/>
              </a:rPr>
              <a:t>Used to send Text Messages to Driver through Server</a:t>
            </a:r>
          </a:p>
          <a:p>
            <a:r>
              <a:rPr lang="en-US" sz="3600" dirty="0">
                <a:solidFill>
                  <a:schemeClr val="bg1"/>
                </a:solidFill>
                <a:latin typeface="Perpetua" pitchFamily="18" charset="0"/>
              </a:rPr>
              <a:t>Used to Display Data to Different Modules</a:t>
            </a: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p:txBody>
      </p:sp>
    </p:spTree>
    <p:extLst>
      <p:ext uri="{BB962C8B-B14F-4D97-AF65-F5344CB8AC3E}">
        <p14:creationId xmlns:p14="http://schemas.microsoft.com/office/powerpoint/2010/main" val="206158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Vertic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Vertic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Rectangle 3"/>
          <p:cNvSpPr/>
          <p:nvPr/>
        </p:nvSpPr>
        <p:spPr>
          <a:xfrm>
            <a:off x="2158299" y="224136"/>
            <a:ext cx="732950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HTML,CSS And JavaScript</a:t>
            </a:r>
          </a:p>
        </p:txBody>
      </p:sp>
      <p:sp>
        <p:nvSpPr>
          <p:cNvPr id="5" name="Content Placeholder 2"/>
          <p:cNvSpPr>
            <a:spLocks noGrp="1"/>
          </p:cNvSpPr>
          <p:nvPr>
            <p:ph idx="1"/>
          </p:nvPr>
        </p:nvSpPr>
        <p:spPr>
          <a:xfrm>
            <a:off x="1357533" y="2013887"/>
            <a:ext cx="9905999" cy="4713963"/>
          </a:xfrm>
        </p:spPr>
        <p:txBody>
          <a:bodyPr>
            <a:normAutofit/>
          </a:bodyPr>
          <a:lstStyle/>
          <a:p>
            <a:r>
              <a:rPr lang="en-US" sz="3600" dirty="0">
                <a:solidFill>
                  <a:schemeClr val="bg1"/>
                </a:solidFill>
                <a:latin typeface="Perpetua" pitchFamily="18" charset="0"/>
              </a:rPr>
              <a:t>Used for the Front End Development</a:t>
            </a:r>
          </a:p>
          <a:p>
            <a:pPr>
              <a:lnSpc>
                <a:spcPct val="150000"/>
              </a:lnSpc>
            </a:pPr>
            <a:r>
              <a:rPr lang="en-US" sz="3600" dirty="0">
                <a:solidFill>
                  <a:schemeClr val="bg1"/>
                </a:solidFill>
                <a:latin typeface="Perpetua" pitchFamily="18" charset="0"/>
              </a:rPr>
              <a:t>Used to Display GUI based Level of Garbage in Dustbin</a:t>
            </a:r>
          </a:p>
          <a:p>
            <a:r>
              <a:rPr lang="en-US" sz="3600" dirty="0">
                <a:solidFill>
                  <a:schemeClr val="bg1"/>
                </a:solidFill>
                <a:latin typeface="Perpetua" pitchFamily="18" charset="0"/>
              </a:rPr>
              <a:t>Used to Display Map View</a:t>
            </a: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a:p>
            <a:endParaRPr lang="en-US" sz="3600" dirty="0">
              <a:solidFill>
                <a:schemeClr val="bg1"/>
              </a:solidFill>
              <a:latin typeface="Perpetua" pitchFamily="18" charset="0"/>
            </a:endParaRPr>
          </a:p>
        </p:txBody>
      </p:sp>
    </p:spTree>
    <p:extLst>
      <p:ext uri="{BB962C8B-B14F-4D97-AF65-F5344CB8AC3E}">
        <p14:creationId xmlns:p14="http://schemas.microsoft.com/office/powerpoint/2010/main" val="282226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Vertic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Vertic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186" y="368490"/>
            <a:ext cx="9906000" cy="6032310"/>
          </a:xfrm>
        </p:spPr>
      </p:pic>
    </p:spTree>
    <p:extLst>
      <p:ext uri="{BB962C8B-B14F-4D97-AF65-F5344CB8AC3E}">
        <p14:creationId xmlns:p14="http://schemas.microsoft.com/office/powerpoint/2010/main" val="3684548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201003"/>
            <a:ext cx="9905999" cy="5073188"/>
          </a:xfrm>
        </p:spPr>
        <p:txBody>
          <a:bodyPr>
            <a:normAutofit/>
          </a:bodyPr>
          <a:lstStyle/>
          <a:p>
            <a:r>
              <a:rPr lang="en-US" dirty="0">
                <a:solidFill>
                  <a:schemeClr val="bg1"/>
                </a:solidFill>
              </a:rPr>
              <a:t>Availability of resources: The setup of the project requires an Arduino chip set, WIFI modem, ultrasonic sensors and other hardware are needed. </a:t>
            </a:r>
          </a:p>
          <a:p>
            <a:r>
              <a:rPr lang="en-US" dirty="0">
                <a:solidFill>
                  <a:schemeClr val="bg1"/>
                </a:solidFill>
              </a:rPr>
              <a:t>Trial and testing of the project requires specific environment and labs equipped with proper facilities.</a:t>
            </a:r>
          </a:p>
          <a:p>
            <a:r>
              <a:rPr lang="en-US" dirty="0">
                <a:solidFill>
                  <a:schemeClr val="bg1"/>
                </a:solidFill>
              </a:rPr>
              <a:t>Implementation of the project requires prescriptive regulations to be legally and operationally enforceable. </a:t>
            </a:r>
            <a:br>
              <a:rPr lang="en-US" dirty="0">
                <a:solidFill>
                  <a:schemeClr val="bg1"/>
                </a:solidFill>
              </a:rPr>
            </a:br>
            <a:r>
              <a:rPr lang="en-US" dirty="0">
                <a:solidFill>
                  <a:schemeClr val="bg1"/>
                </a:solidFill>
              </a:rPr>
              <a:t>    - </a:t>
            </a:r>
            <a:r>
              <a:rPr lang="en-US" sz="2000" dirty="0">
                <a:solidFill>
                  <a:schemeClr val="bg1"/>
                </a:solidFill>
              </a:rPr>
              <a:t>whether the project if comprehensive or not</a:t>
            </a:r>
            <a:br>
              <a:rPr lang="en-US" sz="2000" dirty="0">
                <a:solidFill>
                  <a:schemeClr val="bg1"/>
                </a:solidFill>
              </a:rPr>
            </a:br>
            <a:r>
              <a:rPr lang="en-US" sz="2000" dirty="0">
                <a:solidFill>
                  <a:schemeClr val="bg1"/>
                </a:solidFill>
              </a:rPr>
              <a:t>     - whether the project is supported by the scientific data provided in the prescription to</a:t>
            </a:r>
            <a:br>
              <a:rPr lang="en-US" sz="2000" dirty="0">
                <a:solidFill>
                  <a:schemeClr val="bg1"/>
                </a:solidFill>
              </a:rPr>
            </a:br>
            <a:r>
              <a:rPr lang="en-US" sz="2000" dirty="0">
                <a:solidFill>
                  <a:schemeClr val="bg1"/>
                </a:solidFill>
              </a:rPr>
              <a:t>       allow the development of specific standards which are protective of human health and</a:t>
            </a:r>
          </a:p>
          <a:p>
            <a:pPr marL="0" indent="0">
              <a:buNone/>
            </a:pPr>
            <a:r>
              <a:rPr lang="en-US" sz="2000" dirty="0">
                <a:solidFill>
                  <a:schemeClr val="bg1"/>
                </a:solidFill>
              </a:rPr>
              <a:t>          </a:t>
            </a:r>
            <a:r>
              <a:rPr lang="en-US" sz="2000" dirty="0" err="1">
                <a:solidFill>
                  <a:schemeClr val="bg1"/>
                </a:solidFill>
              </a:rPr>
              <a:t>environemnt</a:t>
            </a:r>
            <a:endParaRPr lang="en-US" sz="2000" dirty="0">
              <a:solidFill>
                <a:schemeClr val="bg1"/>
              </a:solidFill>
            </a:endParaRPr>
          </a:p>
          <a:p>
            <a:pPr marL="0" indent="0">
              <a:buNone/>
            </a:pPr>
            <a:endParaRPr lang="en-US" sz="2000" dirty="0">
              <a:solidFill>
                <a:schemeClr val="bg1"/>
              </a:solidFill>
            </a:endParaRPr>
          </a:p>
        </p:txBody>
      </p:sp>
    </p:spTree>
    <p:extLst>
      <p:ext uri="{BB962C8B-B14F-4D97-AF65-F5344CB8AC3E}">
        <p14:creationId xmlns:p14="http://schemas.microsoft.com/office/powerpoint/2010/main" val="1878618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8708" y="1856096"/>
            <a:ext cx="9905999" cy="3357349"/>
          </a:xfrm>
        </p:spPr>
        <p:txBody>
          <a:bodyPr/>
          <a:lstStyle/>
          <a:p>
            <a:r>
              <a:rPr lang="en-US" dirty="0">
                <a:solidFill>
                  <a:schemeClr val="bg1"/>
                </a:solidFill>
              </a:rPr>
              <a:t>Scope of the project: The project can be implemented only in the metropolitan cities and some tier II cities. Small towns and tier III cities are out of the bound as technical feasibility is not possible. </a:t>
            </a:r>
          </a:p>
          <a:p>
            <a:r>
              <a:rPr lang="en-US" dirty="0">
                <a:solidFill>
                  <a:schemeClr val="bg1"/>
                </a:solidFill>
              </a:rPr>
              <a:t>Effective management of human resources: Skilled and trained people are required to operate the whole mechanism. </a:t>
            </a:r>
          </a:p>
          <a:p>
            <a:endParaRPr lang="en-US" dirty="0">
              <a:solidFill>
                <a:schemeClr val="bg1"/>
              </a:solidFill>
            </a:endParaRPr>
          </a:p>
        </p:txBody>
      </p:sp>
    </p:spTree>
    <p:extLst>
      <p:ext uri="{BB962C8B-B14F-4D97-AF65-F5344CB8AC3E}">
        <p14:creationId xmlns:p14="http://schemas.microsoft.com/office/powerpoint/2010/main" val="17420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936" y="791570"/>
            <a:ext cx="9612863" cy="5012421"/>
          </a:xfrm>
        </p:spPr>
      </p:pic>
    </p:spTree>
    <p:extLst>
      <p:ext uri="{BB962C8B-B14F-4D97-AF65-F5344CB8AC3E}">
        <p14:creationId xmlns:p14="http://schemas.microsoft.com/office/powerpoint/2010/main" val="3600445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solidFill>
                  <a:schemeClr val="bg1"/>
                </a:solidFill>
              </a:rPr>
              <a:t>Advantages</a:t>
            </a:r>
          </a:p>
        </p:txBody>
      </p:sp>
      <p:sp>
        <p:nvSpPr>
          <p:cNvPr id="3" name="Content Placeholder 2"/>
          <p:cNvSpPr>
            <a:spLocks noGrp="1"/>
          </p:cNvSpPr>
          <p:nvPr>
            <p:ph idx="1"/>
          </p:nvPr>
        </p:nvSpPr>
        <p:spPr>
          <a:xfrm>
            <a:off x="1141412" y="2249487"/>
            <a:ext cx="9905999" cy="3851062"/>
          </a:xfrm>
        </p:spPr>
        <p:txBody>
          <a:bodyPr>
            <a:normAutofit/>
          </a:bodyPr>
          <a:lstStyle/>
          <a:p>
            <a:r>
              <a:rPr lang="en-US" dirty="0">
                <a:solidFill>
                  <a:schemeClr val="bg1"/>
                </a:solidFill>
              </a:rPr>
              <a:t>Reduce the cost and complexity of the edge devices.</a:t>
            </a:r>
          </a:p>
          <a:p>
            <a:r>
              <a:rPr lang="en-US" dirty="0">
                <a:solidFill>
                  <a:schemeClr val="bg1"/>
                </a:solidFill>
              </a:rPr>
              <a:t>Gateway can act as hub for things with different data standards and wireless protocols that provide uniform face to the devices.</a:t>
            </a:r>
          </a:p>
          <a:p>
            <a:r>
              <a:rPr lang="en-US" dirty="0">
                <a:solidFill>
                  <a:schemeClr val="bg1"/>
                </a:solidFill>
              </a:rPr>
              <a:t>Easy to control and monitor as the whole system is centralized.</a:t>
            </a:r>
          </a:p>
          <a:p>
            <a:r>
              <a:rPr lang="en-US" dirty="0">
                <a:solidFill>
                  <a:schemeClr val="bg1"/>
                </a:solidFill>
              </a:rPr>
              <a:t>Gateway can control what data to be sent to the internet and provide information security</a:t>
            </a:r>
          </a:p>
          <a:p>
            <a:r>
              <a:rPr lang="en-US" dirty="0" err="1">
                <a:solidFill>
                  <a:schemeClr val="bg1"/>
                </a:solidFill>
              </a:rPr>
              <a:t>Convinient</a:t>
            </a:r>
            <a:r>
              <a:rPr lang="en-US" dirty="0">
                <a:solidFill>
                  <a:schemeClr val="bg1"/>
                </a:solidFill>
              </a:rPr>
              <a:t> to link legacy equipment into the </a:t>
            </a:r>
            <a:r>
              <a:rPr lang="en-US" dirty="0" err="1">
                <a:solidFill>
                  <a:schemeClr val="bg1"/>
                </a:solidFill>
              </a:rPr>
              <a:t>IoT</a:t>
            </a:r>
            <a:r>
              <a:rPr lang="en-US" dirty="0">
                <a:solidFill>
                  <a:schemeClr val="bg1"/>
                </a:solidFill>
              </a:rPr>
              <a:t>.</a:t>
            </a:r>
          </a:p>
        </p:txBody>
      </p:sp>
    </p:spTree>
    <p:extLst>
      <p:ext uri="{BB962C8B-B14F-4D97-AF65-F5344CB8AC3E}">
        <p14:creationId xmlns:p14="http://schemas.microsoft.com/office/powerpoint/2010/main" val="3808964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395" y="914400"/>
            <a:ext cx="10095978" cy="532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613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solidFill>
                  <a:schemeClr val="bg1"/>
                </a:solidFill>
              </a:rPr>
              <a:t>Disadvantages</a:t>
            </a:r>
          </a:p>
        </p:txBody>
      </p:sp>
      <p:sp>
        <p:nvSpPr>
          <p:cNvPr id="3" name="Content Placeholder 2"/>
          <p:cNvSpPr>
            <a:spLocks noGrp="1"/>
          </p:cNvSpPr>
          <p:nvPr>
            <p:ph idx="1"/>
          </p:nvPr>
        </p:nvSpPr>
        <p:spPr>
          <a:xfrm>
            <a:off x="1141412" y="2249486"/>
            <a:ext cx="9905999" cy="3810119"/>
          </a:xfrm>
        </p:spPr>
        <p:txBody>
          <a:bodyPr>
            <a:normAutofit/>
          </a:bodyPr>
          <a:lstStyle/>
          <a:p>
            <a:r>
              <a:rPr lang="en-US" dirty="0">
                <a:solidFill>
                  <a:schemeClr val="bg1"/>
                </a:solidFill>
              </a:rPr>
              <a:t>One of more tier will add higher complexity in the integration</a:t>
            </a:r>
          </a:p>
          <a:p>
            <a:r>
              <a:rPr lang="en-US" dirty="0">
                <a:solidFill>
                  <a:schemeClr val="bg1"/>
                </a:solidFill>
              </a:rPr>
              <a:t>Resources still reside locally comparing with using cloud technology</a:t>
            </a:r>
          </a:p>
          <a:p>
            <a:r>
              <a:rPr lang="en-US" dirty="0">
                <a:solidFill>
                  <a:schemeClr val="bg1"/>
                </a:solidFill>
              </a:rPr>
              <a:t>As the system is centralized, failure of central hub will bring down the network</a:t>
            </a:r>
          </a:p>
          <a:p>
            <a:r>
              <a:rPr lang="en-US" dirty="0">
                <a:solidFill>
                  <a:schemeClr val="bg1"/>
                </a:solidFill>
              </a:rPr>
              <a:t>Disposal of e waste generates toxic substances which is harmful to both environment and humans.</a:t>
            </a:r>
          </a:p>
          <a:p>
            <a:r>
              <a:rPr lang="en-US" dirty="0">
                <a:solidFill>
                  <a:schemeClr val="bg1"/>
                </a:solidFill>
              </a:rPr>
              <a:t>Implementing the system on a broad level will take require a lot resources both financially and technically</a:t>
            </a:r>
          </a:p>
        </p:txBody>
      </p:sp>
    </p:spTree>
    <p:extLst>
      <p:ext uri="{BB962C8B-B14F-4D97-AF65-F5344CB8AC3E}">
        <p14:creationId xmlns:p14="http://schemas.microsoft.com/office/powerpoint/2010/main" val="1747630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6105832" cy="6858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6105832" y="0"/>
            <a:ext cx="6086168" cy="6858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400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733" y="986009"/>
            <a:ext cx="11642518" cy="4974118"/>
          </a:xfrm>
          <a:prstGeom prst="rect">
            <a:avLst/>
          </a:prstGeom>
        </p:spPr>
      </p:pic>
    </p:spTree>
    <p:extLst>
      <p:ext uri="{BB962C8B-B14F-4D97-AF65-F5344CB8AC3E}">
        <p14:creationId xmlns:p14="http://schemas.microsoft.com/office/powerpoint/2010/main" val="1109772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551" y="479233"/>
            <a:ext cx="11970898" cy="5899534"/>
          </a:xfrm>
          <a:prstGeom prst="rect">
            <a:avLst/>
          </a:prstGeom>
        </p:spPr>
      </p:pic>
    </p:spTree>
    <p:extLst>
      <p:ext uri="{BB962C8B-B14F-4D97-AF65-F5344CB8AC3E}">
        <p14:creationId xmlns:p14="http://schemas.microsoft.com/office/powerpoint/2010/main" val="4197473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1498" y="1415441"/>
            <a:ext cx="6815547" cy="4196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795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234</TotalTime>
  <Words>914</Words>
  <Application>Microsoft Office PowerPoint</Application>
  <PresentationFormat>Widescreen</PresentationFormat>
  <Paragraphs>128</Paragraphs>
  <Slides>50</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Aparajita</vt:lpstr>
      <vt:lpstr>Arial</vt:lpstr>
      <vt:lpstr>Calibri</vt:lpstr>
      <vt:lpstr>DejaVu Sans</vt:lpstr>
      <vt:lpstr>Papyrus</vt:lpstr>
      <vt:lpstr>Perpetua</vt:lpstr>
      <vt:lpstr>Trebuchet MS</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for smart cities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Arduino uno</vt:lpstr>
      <vt:lpstr>PowerPoint Presentation</vt:lpstr>
      <vt:lpstr>Ultrasonic sensor</vt:lpstr>
      <vt:lpstr>PowerPoint Presentation</vt:lpstr>
      <vt:lpstr>WIFI MOUDULE ESP8266</vt:lpstr>
      <vt:lpstr>PowerPoint Presentation</vt:lpstr>
      <vt:lpstr>Breadboard</vt:lpstr>
      <vt:lpstr>Jumper wires</vt:lpstr>
      <vt:lpstr>Programming Implementation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Ankur Prakash</dc:creator>
  <cp:lastModifiedBy>Tarun Pandey</cp:lastModifiedBy>
  <cp:revision>34</cp:revision>
  <dcterms:created xsi:type="dcterms:W3CDTF">2016-11-17T17:26:10Z</dcterms:created>
  <dcterms:modified xsi:type="dcterms:W3CDTF">2017-08-05T07:40:10Z</dcterms:modified>
</cp:coreProperties>
</file>